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66" r:id="rId4"/>
    <p:sldId id="258" r:id="rId5"/>
    <p:sldId id="259" r:id="rId6"/>
    <p:sldId id="260" r:id="rId7"/>
    <p:sldId id="261" r:id="rId8"/>
    <p:sldId id="262" r:id="rId9"/>
    <p:sldId id="263" r:id="rId10"/>
    <p:sldId id="264" r:id="rId11"/>
    <p:sldId id="267" r:id="rId12"/>
    <p:sldId id="265"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61" d="100"/>
          <a:sy n="161" d="100"/>
        </p:scale>
        <p:origin x="260"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Baranik" userId="caded7f7-af28-4a0c-9389-293751c096f3" providerId="ADAL" clId="{B763C727-A8E4-4F00-A64A-3B27EEACF4F4}"/>
    <pc:docChg chg="modSld">
      <pc:chgData name="Lauren Baranik" userId="caded7f7-af28-4a0c-9389-293751c096f3" providerId="ADAL" clId="{B763C727-A8E4-4F00-A64A-3B27EEACF4F4}" dt="2026-07-02T22:22:01.199" v="134" actId="20577"/>
      <pc:docMkLst>
        <pc:docMk/>
      </pc:docMkLst>
      <pc:sldChg chg="modSp mod">
        <pc:chgData name="Lauren Baranik" userId="caded7f7-af28-4a0c-9389-293751c096f3" providerId="ADAL" clId="{B763C727-A8E4-4F00-A64A-3B27EEACF4F4}" dt="2026-07-02T22:22:01.199" v="134" actId="20577"/>
        <pc:sldMkLst>
          <pc:docMk/>
          <pc:sldMk cId="0" sldId="257"/>
        </pc:sldMkLst>
        <pc:spChg chg="mod">
          <ac:chgData name="Lauren Baranik" userId="caded7f7-af28-4a0c-9389-293751c096f3" providerId="ADAL" clId="{B763C727-A8E4-4F00-A64A-3B27EEACF4F4}" dt="2026-07-02T22:22:01.199" v="134" actId="20577"/>
          <ac:spMkLst>
            <pc:docMk/>
            <pc:sldMk cId="0" sldId="257"/>
            <ac:spMk id="8" creationId="{00000000-0000-0000-0000-000000000000}"/>
          </ac:spMkLst>
        </pc:spChg>
        <pc:spChg chg="mod">
          <ac:chgData name="Lauren Baranik" userId="caded7f7-af28-4a0c-9389-293751c096f3" providerId="ADAL" clId="{B763C727-A8E4-4F00-A64A-3B27EEACF4F4}" dt="2026-07-02T22:21:29.039" v="112" actId="20577"/>
          <ac:spMkLst>
            <pc:docMk/>
            <pc:sldMk cId="0" sldId="257"/>
            <ac:spMk id="16" creationId="{00000000-0000-0000-0000-000000000000}"/>
          </ac:spMkLst>
        </pc:spChg>
      </pc:sldChg>
      <pc:sldChg chg="modSp mod">
        <pc:chgData name="Lauren Baranik" userId="caded7f7-af28-4a0c-9389-293751c096f3" providerId="ADAL" clId="{B763C727-A8E4-4F00-A64A-3B27EEACF4F4}" dt="2026-07-02T22:00:00.472" v="23" actId="20577"/>
        <pc:sldMkLst>
          <pc:docMk/>
          <pc:sldMk cId="0" sldId="262"/>
        </pc:sldMkLst>
        <pc:spChg chg="mod">
          <ac:chgData name="Lauren Baranik" userId="caded7f7-af28-4a0c-9389-293751c096f3" providerId="ADAL" clId="{B763C727-A8E4-4F00-A64A-3B27EEACF4F4}" dt="2026-07-02T22:00:00.472" v="23" actId="20577"/>
          <ac:spMkLst>
            <pc:docMk/>
            <pc:sldMk cId="0" sldId="262"/>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5457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331F"/>
        </a:solidFill>
        <a:effectLst/>
      </p:bgPr>
    </p:bg>
    <p:spTree>
      <p:nvGrpSpPr>
        <p:cNvPr id="1" name=""/>
        <p:cNvGrpSpPr/>
        <p:nvPr/>
      </p:nvGrpSpPr>
      <p:grpSpPr>
        <a:xfrm>
          <a:off x="0" y="0"/>
          <a:ext cx="0" cy="0"/>
          <a:chOff x="0" y="0"/>
          <a:chExt cx="0" cy="0"/>
        </a:xfrm>
      </p:grpSpPr>
      <p:sp>
        <p:nvSpPr>
          <p:cNvPr id="2" name="Shape 0"/>
          <p:cNvSpPr/>
          <p:nvPr/>
        </p:nvSpPr>
        <p:spPr>
          <a:xfrm>
            <a:off x="11320272" y="4274820"/>
            <a:ext cx="731520" cy="731520"/>
          </a:xfrm>
          <a:prstGeom prst="ellipse">
            <a:avLst/>
          </a:prstGeom>
          <a:solidFill>
            <a:srgbClr val="C9962F"/>
          </a:solidFill>
          <a:ln/>
        </p:spPr>
        <p:txBody>
          <a:bodyPr/>
          <a:lstStyle/>
          <a:p>
            <a:endParaRPr lang="en-CA"/>
          </a:p>
        </p:txBody>
      </p:sp>
      <p:sp>
        <p:nvSpPr>
          <p:cNvPr id="3" name="Shape 1"/>
          <p:cNvSpPr/>
          <p:nvPr/>
        </p:nvSpPr>
        <p:spPr>
          <a:xfrm>
            <a:off x="7863840" y="4663440"/>
            <a:ext cx="2578608" cy="1554480"/>
          </a:xfrm>
          <a:prstGeom prst="triangle">
            <a:avLst/>
          </a:prstGeom>
          <a:solidFill>
            <a:srgbClr val="1E4632"/>
          </a:solidFill>
          <a:ln/>
        </p:spPr>
        <p:txBody>
          <a:bodyPr/>
          <a:lstStyle/>
          <a:p>
            <a:endParaRPr lang="en-CA"/>
          </a:p>
        </p:txBody>
      </p:sp>
      <p:sp>
        <p:nvSpPr>
          <p:cNvPr id="4" name="Shape 2"/>
          <p:cNvSpPr/>
          <p:nvPr/>
        </p:nvSpPr>
        <p:spPr>
          <a:xfrm>
            <a:off x="9282074" y="5029200"/>
            <a:ext cx="2492654" cy="1188720"/>
          </a:xfrm>
          <a:prstGeom prst="triangle">
            <a:avLst/>
          </a:prstGeom>
          <a:solidFill>
            <a:srgbClr val="15331F"/>
          </a:solidFill>
          <a:ln/>
        </p:spPr>
        <p:txBody>
          <a:bodyPr/>
          <a:lstStyle/>
          <a:p>
            <a:endParaRPr lang="en-CA"/>
          </a:p>
        </p:txBody>
      </p:sp>
      <p:sp>
        <p:nvSpPr>
          <p:cNvPr id="5" name="Shape 3"/>
          <p:cNvSpPr/>
          <p:nvPr/>
        </p:nvSpPr>
        <p:spPr>
          <a:xfrm>
            <a:off x="7863840" y="6172200"/>
            <a:ext cx="4297680" cy="274320"/>
          </a:xfrm>
          <a:prstGeom prst="rect">
            <a:avLst/>
          </a:prstGeom>
          <a:solidFill>
            <a:srgbClr val="2B6E8F"/>
          </a:solidFill>
          <a:ln/>
        </p:spPr>
        <p:txBody>
          <a:bodyPr/>
          <a:lstStyle/>
          <a:p>
            <a:endParaRPr lang="en-CA"/>
          </a:p>
        </p:txBody>
      </p:sp>
      <p:sp>
        <p:nvSpPr>
          <p:cNvPr id="6" name="Text 4"/>
          <p:cNvSpPr/>
          <p:nvPr/>
        </p:nvSpPr>
        <p:spPr>
          <a:xfrm>
            <a:off x="502920" y="1874520"/>
            <a:ext cx="8229600" cy="365760"/>
          </a:xfrm>
          <a:prstGeom prst="rect">
            <a:avLst/>
          </a:prstGeom>
          <a:noFill/>
          <a:ln/>
        </p:spPr>
        <p:txBody>
          <a:bodyPr wrap="square" lIns="0" tIns="0" rIns="0" bIns="0" rtlCol="0" anchor="ctr"/>
          <a:lstStyle/>
          <a:p>
            <a:pPr marL="0" indent="0">
              <a:buNone/>
            </a:pPr>
            <a:r>
              <a:rPr lang="en-US" sz="1400" b="1" kern="0" spc="300" dirty="0">
                <a:solidFill>
                  <a:srgbClr val="C9962F"/>
                </a:solidFill>
                <a:latin typeface="Calibri" pitchFamily="34" charset="0"/>
                <a:ea typeface="Calibri" pitchFamily="34" charset="-122"/>
                <a:cs typeface="Calibri" pitchFamily="34" charset="-120"/>
              </a:rPr>
              <a:t>FIRST NATION OF NA-CHO NYÄK DUN</a:t>
            </a:r>
            <a:endParaRPr lang="en-US" sz="1400" dirty="0"/>
          </a:p>
        </p:txBody>
      </p:sp>
      <p:sp>
        <p:nvSpPr>
          <p:cNvPr id="7" name="Text 5"/>
          <p:cNvSpPr/>
          <p:nvPr/>
        </p:nvSpPr>
        <p:spPr>
          <a:xfrm>
            <a:off x="502920" y="2240280"/>
            <a:ext cx="8686800" cy="1371600"/>
          </a:xfrm>
          <a:prstGeom prst="rect">
            <a:avLst/>
          </a:prstGeom>
          <a:noFill/>
          <a:ln/>
        </p:spPr>
        <p:txBody>
          <a:bodyPr wrap="square" lIns="0" tIns="0" rIns="0" bIns="0" rtlCol="0" anchor="ctr"/>
          <a:lstStyle/>
          <a:p>
            <a:pPr marL="0" indent="0">
              <a:buNone/>
            </a:pPr>
            <a:r>
              <a:rPr lang="en-US" sz="5800" b="1" dirty="0">
                <a:solidFill>
                  <a:srgbClr val="FFFFFF"/>
                </a:solidFill>
                <a:latin typeface="Cambria" pitchFamily="34" charset="0"/>
                <a:ea typeface="Cambria" pitchFamily="34" charset="-122"/>
                <a:cs typeface="Cambria" pitchFamily="34" charset="-120"/>
              </a:rPr>
              <a:t>Mining Policy</a:t>
            </a:r>
            <a:endParaRPr lang="en-US" sz="5800" dirty="0"/>
          </a:p>
        </p:txBody>
      </p:sp>
      <p:sp>
        <p:nvSpPr>
          <p:cNvPr id="8" name="Text 6"/>
          <p:cNvSpPr/>
          <p:nvPr/>
        </p:nvSpPr>
        <p:spPr>
          <a:xfrm>
            <a:off x="502920" y="3520440"/>
            <a:ext cx="6949440" cy="822960"/>
          </a:xfrm>
          <a:prstGeom prst="rect">
            <a:avLst/>
          </a:prstGeom>
          <a:noFill/>
          <a:ln/>
        </p:spPr>
        <p:txBody>
          <a:bodyPr wrap="square" lIns="0" tIns="0" rIns="0" bIns="0" rtlCol="0" anchor="ctr"/>
          <a:lstStyle/>
          <a:p>
            <a:pPr marL="0" indent="0">
              <a:lnSpc>
                <a:spcPct val="125000"/>
              </a:lnSpc>
              <a:buNone/>
            </a:pPr>
            <a:r>
              <a:rPr lang="en-US" sz="1600" dirty="0">
                <a:solidFill>
                  <a:srgbClr val="D8E4D5"/>
                </a:solidFill>
                <a:latin typeface="Calibri" pitchFamily="34" charset="0"/>
                <a:ea typeface="Calibri" pitchFamily="34" charset="-122"/>
                <a:cs typeface="Calibri" pitchFamily="34" charset="-120"/>
              </a:rPr>
              <a:t>A rights-based, consent-based approach to mineral exploration and development across the FNNND Traditional Territory.</a:t>
            </a:r>
            <a:endParaRPr lang="en-US" sz="1600" dirty="0"/>
          </a:p>
        </p:txBody>
      </p:sp>
      <p:sp>
        <p:nvSpPr>
          <p:cNvPr id="9" name="Text 7"/>
          <p:cNvSpPr/>
          <p:nvPr/>
        </p:nvSpPr>
        <p:spPr>
          <a:xfrm>
            <a:off x="502920" y="5989320"/>
            <a:ext cx="7315200" cy="640080"/>
          </a:xfrm>
          <a:prstGeom prst="rect">
            <a:avLst/>
          </a:prstGeom>
          <a:noFill/>
          <a:ln/>
        </p:spPr>
        <p:txBody>
          <a:bodyPr wrap="square" lIns="0" tIns="0" rIns="0" bIns="0" rtlCol="0" anchor="ctr"/>
          <a:lstStyle/>
          <a:p>
            <a:pPr marL="0" indent="0">
              <a:lnSpc>
                <a:spcPct val="130000"/>
              </a:lnSpc>
              <a:buNone/>
            </a:pPr>
            <a:r>
              <a:rPr lang="en-US" sz="1100" dirty="0">
                <a:solidFill>
                  <a:srgbClr val="C9D8C9"/>
                </a:solidFill>
                <a:latin typeface="Calibri" pitchFamily="34" charset="0"/>
                <a:ea typeface="Calibri" pitchFamily="34" charset="-122"/>
                <a:cs typeface="Calibri" pitchFamily="34" charset="-120"/>
              </a:rPr>
              <a:t>Effective June 24, 2024</a:t>
            </a:r>
            <a:endParaRPr lang="en-US" sz="1100" dirty="0"/>
          </a:p>
          <a:p>
            <a:pPr marL="0" indent="0">
              <a:lnSpc>
                <a:spcPct val="130000"/>
              </a:lnSpc>
              <a:buNone/>
            </a:pPr>
            <a:r>
              <a:rPr lang="en-US" sz="1100" dirty="0">
                <a:solidFill>
                  <a:srgbClr val="C9D8C9"/>
                </a:solidFill>
                <a:latin typeface="Calibri" pitchFamily="34" charset="0"/>
                <a:ea typeface="Calibri" pitchFamily="34" charset="-122"/>
                <a:cs typeface="Calibri" pitchFamily="34" charset="-120"/>
              </a:rPr>
              <a:t>Council Resolution #081-2024</a:t>
            </a:r>
            <a:endParaRPr lang="en-US" sz="1100" dirty="0"/>
          </a:p>
          <a:p>
            <a:pPr marL="0" indent="0">
              <a:lnSpc>
                <a:spcPct val="130000"/>
              </a:lnSpc>
              <a:buNone/>
            </a:pPr>
            <a:r>
              <a:rPr lang="en-US" sz="1100" dirty="0">
                <a:solidFill>
                  <a:srgbClr val="C9D8C9"/>
                </a:solidFill>
                <a:latin typeface="Calibri" pitchFamily="34" charset="0"/>
                <a:ea typeface="Calibri" pitchFamily="34" charset="-122"/>
                <a:cs typeface="Calibri" pitchFamily="34" charset="-120"/>
              </a:rPr>
              <a:t>Traditional Territory: Yukon &amp; Northwest Territories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411480"/>
            <a:ext cx="7315200" cy="274320"/>
          </a:xfrm>
          <a:prstGeom prst="rect">
            <a:avLst/>
          </a:prstGeom>
          <a:noFill/>
          <a:ln/>
        </p:spPr>
        <p:txBody>
          <a:bodyPr wrap="square" lIns="0" tIns="0" rIns="0" bIns="0" rtlCol="0" anchor="ctr"/>
          <a:lstStyle/>
          <a:p>
            <a:pPr marL="0" indent="0">
              <a:buNone/>
            </a:pPr>
            <a:r>
              <a:rPr lang="en-US" sz="1150" b="1" kern="0" spc="200" dirty="0">
                <a:solidFill>
                  <a:srgbClr val="2B6E8F"/>
                </a:solidFill>
                <a:latin typeface="Calibri" pitchFamily="34" charset="0"/>
                <a:ea typeface="Calibri" pitchFamily="34" charset="-122"/>
                <a:cs typeface="Calibri" pitchFamily="34" charset="-120"/>
              </a:rPr>
              <a:t>CLOSING THE LOOP</a:t>
            </a:r>
            <a:endParaRPr lang="en-US" sz="1150" dirty="0"/>
          </a:p>
        </p:txBody>
      </p:sp>
      <p:sp>
        <p:nvSpPr>
          <p:cNvPr id="3" name="Text 1"/>
          <p:cNvSpPr/>
          <p:nvPr/>
        </p:nvSpPr>
        <p:spPr>
          <a:xfrm>
            <a:off x="502920" y="676656"/>
            <a:ext cx="10515600" cy="640080"/>
          </a:xfrm>
          <a:prstGeom prst="rect">
            <a:avLst/>
          </a:prstGeom>
          <a:noFill/>
          <a:ln/>
        </p:spPr>
        <p:txBody>
          <a:bodyPr wrap="square" lIns="0" tIns="0" rIns="0" bIns="0" rtlCol="0" anchor="ctr"/>
          <a:lstStyle/>
          <a:p>
            <a:pPr marL="0" indent="0">
              <a:buNone/>
            </a:pPr>
            <a:r>
              <a:rPr lang="en-US" sz="3000" b="1" dirty="0">
                <a:solidFill>
                  <a:srgbClr val="15331F"/>
                </a:solidFill>
                <a:latin typeface="Cambria" pitchFamily="34" charset="0"/>
                <a:ea typeface="Cambria" pitchFamily="34" charset="-122"/>
                <a:cs typeface="Cambria" pitchFamily="34" charset="-120"/>
              </a:rPr>
              <a:t>Reclamation &amp; Ecological Restoration</a:t>
            </a:r>
            <a:endParaRPr lang="en-US" sz="3000" dirty="0"/>
          </a:p>
        </p:txBody>
      </p:sp>
      <p:sp>
        <p:nvSpPr>
          <p:cNvPr id="4" name="Text 2"/>
          <p:cNvSpPr/>
          <p:nvPr/>
        </p:nvSpPr>
        <p:spPr>
          <a:xfrm>
            <a:off x="502920" y="1280160"/>
            <a:ext cx="10515600" cy="365760"/>
          </a:xfrm>
          <a:prstGeom prst="rect">
            <a:avLst/>
          </a:prstGeom>
          <a:noFill/>
          <a:ln/>
        </p:spPr>
        <p:txBody>
          <a:bodyPr wrap="square" lIns="0" tIns="0" rIns="0" bIns="0" rtlCol="0" anchor="ctr"/>
          <a:lstStyle/>
          <a:p>
            <a:pPr marL="0" indent="0">
              <a:buNone/>
            </a:pPr>
            <a:r>
              <a:rPr lang="en-US" sz="1250" i="1" dirty="0">
                <a:solidFill>
                  <a:srgbClr val="53503F"/>
                </a:solidFill>
                <a:latin typeface="Calibri" pitchFamily="34" charset="0"/>
                <a:ea typeface="Calibri" pitchFamily="34" charset="-122"/>
                <a:cs typeface="Calibri" pitchFamily="34" charset="-120"/>
              </a:rPr>
              <a:t>Disturbed land must be returned to a safe, stable, self-sustaining state — to the highest level of ecosystem recovery attainable</a:t>
            </a:r>
            <a:endParaRPr lang="en-US" sz="1250" dirty="0"/>
          </a:p>
        </p:txBody>
      </p:sp>
      <p:sp>
        <p:nvSpPr>
          <p:cNvPr id="5" name="Shape 3"/>
          <p:cNvSpPr/>
          <p:nvPr/>
        </p:nvSpPr>
        <p:spPr>
          <a:xfrm>
            <a:off x="502920" y="2011680"/>
            <a:ext cx="2542032" cy="24231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6" name="Text 4"/>
          <p:cNvSpPr/>
          <p:nvPr/>
        </p:nvSpPr>
        <p:spPr>
          <a:xfrm>
            <a:off x="704088" y="2176272"/>
            <a:ext cx="2176272" cy="457200"/>
          </a:xfrm>
          <a:prstGeom prst="rect">
            <a:avLst/>
          </a:prstGeom>
          <a:noFill/>
          <a:ln/>
        </p:spPr>
        <p:txBody>
          <a:bodyPr wrap="square" lIns="0" tIns="0" rIns="0" bIns="0" rtlCol="0" anchor="ctr"/>
          <a:lstStyle/>
          <a:p>
            <a:pPr marL="0" indent="0">
              <a:buNone/>
            </a:pPr>
            <a:r>
              <a:rPr lang="en-US" sz="2400" b="1" dirty="0">
                <a:solidFill>
                  <a:srgbClr val="A8442A"/>
                </a:solidFill>
                <a:latin typeface="Cambria" pitchFamily="34" charset="0"/>
                <a:ea typeface="Cambria" pitchFamily="34" charset="-122"/>
                <a:cs typeface="Cambria" pitchFamily="34" charset="-120"/>
              </a:rPr>
              <a:t>01</a:t>
            </a:r>
            <a:endParaRPr lang="en-US" sz="2400" dirty="0"/>
          </a:p>
        </p:txBody>
      </p:sp>
      <p:sp>
        <p:nvSpPr>
          <p:cNvPr id="7" name="Text 5"/>
          <p:cNvSpPr/>
          <p:nvPr/>
        </p:nvSpPr>
        <p:spPr>
          <a:xfrm>
            <a:off x="704088" y="2633472"/>
            <a:ext cx="2176272" cy="50292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Plan Required</a:t>
            </a:r>
            <a:endParaRPr lang="en-US" sz="1300" dirty="0"/>
          </a:p>
        </p:txBody>
      </p:sp>
      <p:sp>
        <p:nvSpPr>
          <p:cNvPr id="8" name="Text 6"/>
          <p:cNvSpPr/>
          <p:nvPr/>
        </p:nvSpPr>
        <p:spPr>
          <a:xfrm>
            <a:off x="704088" y="3127248"/>
            <a:ext cx="2139696" cy="1188720"/>
          </a:xfrm>
          <a:prstGeom prst="rect">
            <a:avLst/>
          </a:prstGeom>
          <a:noFill/>
          <a:ln/>
        </p:spPr>
        <p:txBody>
          <a:bodyPr wrap="square" lIns="0" tIns="0" rIns="0" bIns="0" rtlCol="0" anchor="ctr"/>
          <a:lstStyle/>
          <a:p>
            <a:pPr marL="0" indent="0">
              <a:lnSpc>
                <a:spcPct val="130000"/>
              </a:lnSpc>
              <a:buNone/>
            </a:pPr>
            <a:r>
              <a:rPr lang="en-US" sz="1050" dirty="0">
                <a:solidFill>
                  <a:srgbClr val="53503F"/>
                </a:solidFill>
                <a:latin typeface="Calibri" pitchFamily="34" charset="0"/>
                <a:ea typeface="Calibri" pitchFamily="34" charset="-122"/>
                <a:cs typeface="Calibri" pitchFamily="34" charset="-120"/>
              </a:rPr>
              <a:t>A Reclamation &amp; Restoration Plan is shared with Lands for review and approval before work proceeds.</a:t>
            </a:r>
            <a:endParaRPr lang="en-US" sz="1050" dirty="0"/>
          </a:p>
        </p:txBody>
      </p:sp>
      <p:sp>
        <p:nvSpPr>
          <p:cNvPr id="9" name="Shape 7"/>
          <p:cNvSpPr/>
          <p:nvPr/>
        </p:nvSpPr>
        <p:spPr>
          <a:xfrm>
            <a:off x="3273552" y="2011680"/>
            <a:ext cx="2542032" cy="24231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0" name="Text 8"/>
          <p:cNvSpPr/>
          <p:nvPr/>
        </p:nvSpPr>
        <p:spPr>
          <a:xfrm>
            <a:off x="3474720" y="2176272"/>
            <a:ext cx="2176272" cy="457200"/>
          </a:xfrm>
          <a:prstGeom prst="rect">
            <a:avLst/>
          </a:prstGeom>
          <a:noFill/>
          <a:ln/>
        </p:spPr>
        <p:txBody>
          <a:bodyPr wrap="square" lIns="0" tIns="0" rIns="0" bIns="0" rtlCol="0" anchor="ctr"/>
          <a:lstStyle/>
          <a:p>
            <a:pPr marL="0" indent="0">
              <a:buNone/>
            </a:pPr>
            <a:r>
              <a:rPr lang="en-US" sz="2400" b="1" dirty="0">
                <a:solidFill>
                  <a:srgbClr val="A8442A"/>
                </a:solidFill>
                <a:latin typeface="Cambria" pitchFamily="34" charset="0"/>
                <a:ea typeface="Cambria" pitchFamily="34" charset="-122"/>
                <a:cs typeface="Cambria" pitchFamily="34" charset="-120"/>
              </a:rPr>
              <a:t>02</a:t>
            </a:r>
            <a:endParaRPr lang="en-US" sz="2400" dirty="0"/>
          </a:p>
        </p:txBody>
      </p:sp>
      <p:sp>
        <p:nvSpPr>
          <p:cNvPr id="11" name="Text 9"/>
          <p:cNvSpPr/>
          <p:nvPr/>
        </p:nvSpPr>
        <p:spPr>
          <a:xfrm>
            <a:off x="3474720" y="2633472"/>
            <a:ext cx="2176272" cy="50292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Full Scope</a:t>
            </a:r>
            <a:endParaRPr lang="en-US" sz="1300" dirty="0"/>
          </a:p>
        </p:txBody>
      </p:sp>
      <p:sp>
        <p:nvSpPr>
          <p:cNvPr id="12" name="Text 10"/>
          <p:cNvSpPr/>
          <p:nvPr/>
        </p:nvSpPr>
        <p:spPr>
          <a:xfrm>
            <a:off x="3474720" y="3127248"/>
            <a:ext cx="2139696" cy="1188720"/>
          </a:xfrm>
          <a:prstGeom prst="rect">
            <a:avLst/>
          </a:prstGeom>
          <a:noFill/>
          <a:ln/>
        </p:spPr>
        <p:txBody>
          <a:bodyPr wrap="square" lIns="0" tIns="0" rIns="0" bIns="0" rtlCol="0" anchor="ctr"/>
          <a:lstStyle/>
          <a:p>
            <a:pPr marL="0" indent="0">
              <a:lnSpc>
                <a:spcPct val="130000"/>
              </a:lnSpc>
              <a:buNone/>
            </a:pPr>
            <a:r>
              <a:rPr lang="en-US" sz="1050" dirty="0">
                <a:solidFill>
                  <a:srgbClr val="53503F"/>
                </a:solidFill>
                <a:latin typeface="Calibri" pitchFamily="34" charset="0"/>
                <a:ea typeface="Calibri" pitchFamily="34" charset="-122"/>
                <a:cs typeface="Calibri" pitchFamily="34" charset="-120"/>
              </a:rPr>
              <a:t>Objectives, baseline data, timelines, impacts, mitigations, monitoring, completion criteria, and costs.</a:t>
            </a:r>
            <a:endParaRPr lang="en-US" sz="1050" dirty="0"/>
          </a:p>
        </p:txBody>
      </p:sp>
      <p:sp>
        <p:nvSpPr>
          <p:cNvPr id="13" name="Shape 11"/>
          <p:cNvSpPr/>
          <p:nvPr/>
        </p:nvSpPr>
        <p:spPr>
          <a:xfrm>
            <a:off x="6044184" y="2011680"/>
            <a:ext cx="2542032" cy="24231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4" name="Text 12"/>
          <p:cNvSpPr/>
          <p:nvPr/>
        </p:nvSpPr>
        <p:spPr>
          <a:xfrm>
            <a:off x="6245352" y="2176272"/>
            <a:ext cx="2176272" cy="457200"/>
          </a:xfrm>
          <a:prstGeom prst="rect">
            <a:avLst/>
          </a:prstGeom>
          <a:noFill/>
          <a:ln/>
        </p:spPr>
        <p:txBody>
          <a:bodyPr wrap="square" lIns="0" tIns="0" rIns="0" bIns="0" rtlCol="0" anchor="ctr"/>
          <a:lstStyle/>
          <a:p>
            <a:pPr marL="0" indent="0">
              <a:buNone/>
            </a:pPr>
            <a:r>
              <a:rPr lang="en-US" sz="2400" b="1" dirty="0">
                <a:solidFill>
                  <a:srgbClr val="A8442A"/>
                </a:solidFill>
                <a:latin typeface="Cambria" pitchFamily="34" charset="0"/>
                <a:ea typeface="Cambria" pitchFamily="34" charset="-122"/>
                <a:cs typeface="Cambria" pitchFamily="34" charset="-120"/>
              </a:rPr>
              <a:t>03</a:t>
            </a:r>
            <a:endParaRPr lang="en-US" sz="2400" dirty="0"/>
          </a:p>
        </p:txBody>
      </p:sp>
      <p:sp>
        <p:nvSpPr>
          <p:cNvPr id="15" name="Text 13"/>
          <p:cNvSpPr/>
          <p:nvPr/>
        </p:nvSpPr>
        <p:spPr>
          <a:xfrm>
            <a:off x="6245352" y="2633472"/>
            <a:ext cx="2176272" cy="50292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Annual Reporting</a:t>
            </a:r>
            <a:endParaRPr lang="en-US" sz="1300" dirty="0"/>
          </a:p>
        </p:txBody>
      </p:sp>
      <p:sp>
        <p:nvSpPr>
          <p:cNvPr id="16" name="Text 14"/>
          <p:cNvSpPr/>
          <p:nvPr/>
        </p:nvSpPr>
        <p:spPr>
          <a:xfrm>
            <a:off x="6245352" y="3127248"/>
            <a:ext cx="2139696" cy="1188720"/>
          </a:xfrm>
          <a:prstGeom prst="rect">
            <a:avLst/>
          </a:prstGeom>
          <a:noFill/>
          <a:ln/>
        </p:spPr>
        <p:txBody>
          <a:bodyPr wrap="square" lIns="0" tIns="0" rIns="0" bIns="0" rtlCol="0" anchor="ctr"/>
          <a:lstStyle/>
          <a:p>
            <a:pPr marL="0" indent="0">
              <a:lnSpc>
                <a:spcPct val="130000"/>
              </a:lnSpc>
              <a:buNone/>
            </a:pPr>
            <a:r>
              <a:rPr lang="en-US" sz="1050" dirty="0">
                <a:solidFill>
                  <a:srgbClr val="53503F"/>
                </a:solidFill>
                <a:latin typeface="Calibri" pitchFamily="34" charset="0"/>
                <a:ea typeface="Calibri" pitchFamily="34" charset="-122"/>
                <a:cs typeface="Calibri" pitchFamily="34" charset="-120"/>
              </a:rPr>
              <a:t>Disturbance mapping, progress against goals, monitoring results, and next steps reported every year.</a:t>
            </a:r>
            <a:endParaRPr lang="en-US" sz="1050" dirty="0"/>
          </a:p>
        </p:txBody>
      </p:sp>
      <p:sp>
        <p:nvSpPr>
          <p:cNvPr id="17" name="Shape 15"/>
          <p:cNvSpPr/>
          <p:nvPr/>
        </p:nvSpPr>
        <p:spPr>
          <a:xfrm>
            <a:off x="8814816" y="2011680"/>
            <a:ext cx="2542032" cy="24231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8" name="Text 16"/>
          <p:cNvSpPr/>
          <p:nvPr/>
        </p:nvSpPr>
        <p:spPr>
          <a:xfrm>
            <a:off x="9015984" y="2176272"/>
            <a:ext cx="2176272" cy="457200"/>
          </a:xfrm>
          <a:prstGeom prst="rect">
            <a:avLst/>
          </a:prstGeom>
          <a:noFill/>
          <a:ln/>
        </p:spPr>
        <p:txBody>
          <a:bodyPr wrap="square" lIns="0" tIns="0" rIns="0" bIns="0" rtlCol="0" anchor="ctr"/>
          <a:lstStyle/>
          <a:p>
            <a:pPr marL="0" indent="0">
              <a:buNone/>
            </a:pPr>
            <a:r>
              <a:rPr lang="en-US" sz="2400" b="1" dirty="0">
                <a:solidFill>
                  <a:srgbClr val="A8442A"/>
                </a:solidFill>
                <a:latin typeface="Cambria" pitchFamily="34" charset="0"/>
                <a:ea typeface="Cambria" pitchFamily="34" charset="-122"/>
                <a:cs typeface="Cambria" pitchFamily="34" charset="-120"/>
              </a:rPr>
              <a:t>04</a:t>
            </a:r>
            <a:endParaRPr lang="en-US" sz="2400" dirty="0"/>
          </a:p>
        </p:txBody>
      </p:sp>
      <p:sp>
        <p:nvSpPr>
          <p:cNvPr id="19" name="Text 17"/>
          <p:cNvSpPr/>
          <p:nvPr/>
        </p:nvSpPr>
        <p:spPr>
          <a:xfrm>
            <a:off x="9015984" y="2633472"/>
            <a:ext cx="2176272" cy="50292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FNNND Businesses First</a:t>
            </a:r>
            <a:endParaRPr lang="en-US" sz="1300" dirty="0"/>
          </a:p>
        </p:txBody>
      </p:sp>
      <p:sp>
        <p:nvSpPr>
          <p:cNvPr id="20" name="Text 18"/>
          <p:cNvSpPr/>
          <p:nvPr/>
        </p:nvSpPr>
        <p:spPr>
          <a:xfrm>
            <a:off x="9015984" y="3127248"/>
            <a:ext cx="2139696" cy="1188720"/>
          </a:xfrm>
          <a:prstGeom prst="rect">
            <a:avLst/>
          </a:prstGeom>
          <a:noFill/>
          <a:ln/>
        </p:spPr>
        <p:txBody>
          <a:bodyPr wrap="square" lIns="0" tIns="0" rIns="0" bIns="0" rtlCol="0" anchor="ctr"/>
          <a:lstStyle/>
          <a:p>
            <a:pPr marL="0" indent="0">
              <a:lnSpc>
                <a:spcPct val="130000"/>
              </a:lnSpc>
              <a:buNone/>
            </a:pPr>
            <a:r>
              <a:rPr lang="en-US" sz="1050" dirty="0">
                <a:solidFill>
                  <a:srgbClr val="53503F"/>
                </a:solidFill>
                <a:latin typeface="Calibri" pitchFamily="34" charset="0"/>
                <a:ea typeface="Calibri" pitchFamily="34" charset="-122"/>
                <a:cs typeface="Calibri" pitchFamily="34" charset="-120"/>
              </a:rPr>
              <a:t>FNNND-owned businesses are prioritized for Reclamation and Restoration work at every project stage.</a:t>
            </a:r>
            <a:endParaRPr lang="en-US" sz="1050" dirty="0"/>
          </a:p>
        </p:txBody>
      </p:sp>
      <p:sp>
        <p:nvSpPr>
          <p:cNvPr id="21" name="Shape 19"/>
          <p:cNvSpPr/>
          <p:nvPr/>
        </p:nvSpPr>
        <p:spPr>
          <a:xfrm>
            <a:off x="502920" y="4572000"/>
            <a:ext cx="11183112" cy="1691640"/>
          </a:xfrm>
          <a:prstGeom prst="rect">
            <a:avLst/>
          </a:prstGeom>
          <a:solidFill>
            <a:srgbClr val="EAE6D8"/>
          </a:solidFill>
          <a:ln/>
        </p:spPr>
        <p:txBody>
          <a:bodyPr/>
          <a:lstStyle/>
          <a:p>
            <a:endParaRPr lang="en-CA"/>
          </a:p>
        </p:txBody>
      </p:sp>
      <p:sp>
        <p:nvSpPr>
          <p:cNvPr id="22" name="Text 20"/>
          <p:cNvSpPr/>
          <p:nvPr/>
        </p:nvSpPr>
        <p:spPr>
          <a:xfrm>
            <a:off x="777240" y="4727448"/>
            <a:ext cx="9144000" cy="274320"/>
          </a:xfrm>
          <a:prstGeom prst="rect">
            <a:avLst/>
          </a:prstGeom>
          <a:noFill/>
          <a:ln/>
        </p:spPr>
        <p:txBody>
          <a:bodyPr wrap="square" lIns="0" tIns="0" rIns="0" bIns="0" rtlCol="0" anchor="ctr"/>
          <a:lstStyle/>
          <a:p>
            <a:pPr marL="0" indent="0">
              <a:buNone/>
            </a:pPr>
            <a:r>
              <a:rPr lang="en-US" sz="1100" b="1" kern="0" spc="80" dirty="0">
                <a:solidFill>
                  <a:srgbClr val="15331F"/>
                </a:solidFill>
                <a:latin typeface="Calibri" pitchFamily="34" charset="0"/>
                <a:ea typeface="Calibri" pitchFamily="34" charset="-122"/>
                <a:cs typeface="Calibri" pitchFamily="34" charset="-120"/>
              </a:rPr>
              <a:t>STANDARD TERMS IN FNNND AGREEMENTS WITH PROPONENTS</a:t>
            </a:r>
            <a:endParaRPr lang="en-US" sz="1100" dirty="0"/>
          </a:p>
        </p:txBody>
      </p:sp>
      <p:sp>
        <p:nvSpPr>
          <p:cNvPr id="23" name="Shape 21"/>
          <p:cNvSpPr/>
          <p:nvPr/>
        </p:nvSpPr>
        <p:spPr>
          <a:xfrm>
            <a:off x="777240" y="5074920"/>
            <a:ext cx="295351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24" name="Text 22"/>
          <p:cNvSpPr/>
          <p:nvPr/>
        </p:nvSpPr>
        <p:spPr>
          <a:xfrm>
            <a:off x="777240" y="5074920"/>
            <a:ext cx="295351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Guiding Principles</a:t>
            </a:r>
            <a:endParaRPr lang="en-US" sz="950" dirty="0"/>
          </a:p>
        </p:txBody>
      </p:sp>
      <p:sp>
        <p:nvSpPr>
          <p:cNvPr id="25" name="Shape 23"/>
          <p:cNvSpPr/>
          <p:nvPr/>
        </p:nvSpPr>
        <p:spPr>
          <a:xfrm>
            <a:off x="3840480" y="5074920"/>
            <a:ext cx="368503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26" name="Text 24"/>
          <p:cNvSpPr/>
          <p:nvPr/>
        </p:nvSpPr>
        <p:spPr>
          <a:xfrm>
            <a:off x="3840480" y="5074920"/>
            <a:ext cx="368503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Communication Protocols</a:t>
            </a:r>
            <a:endParaRPr lang="en-US" sz="950" dirty="0"/>
          </a:p>
        </p:txBody>
      </p:sp>
      <p:sp>
        <p:nvSpPr>
          <p:cNvPr id="27" name="Shape 25"/>
          <p:cNvSpPr/>
          <p:nvPr/>
        </p:nvSpPr>
        <p:spPr>
          <a:xfrm>
            <a:off x="7635240" y="5074920"/>
            <a:ext cx="2660904"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28" name="Text 26"/>
          <p:cNvSpPr/>
          <p:nvPr/>
        </p:nvSpPr>
        <p:spPr>
          <a:xfrm>
            <a:off x="7635240" y="5074920"/>
            <a:ext cx="2660904"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OCAP® Governance</a:t>
            </a:r>
            <a:endParaRPr lang="en-US" sz="950" dirty="0"/>
          </a:p>
        </p:txBody>
      </p:sp>
      <p:sp>
        <p:nvSpPr>
          <p:cNvPr id="29" name="Shape 27"/>
          <p:cNvSpPr/>
          <p:nvPr/>
        </p:nvSpPr>
        <p:spPr>
          <a:xfrm>
            <a:off x="777240" y="5440680"/>
            <a:ext cx="222199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30" name="Text 28"/>
          <p:cNvSpPr/>
          <p:nvPr/>
        </p:nvSpPr>
        <p:spPr>
          <a:xfrm>
            <a:off x="777240" y="5440680"/>
            <a:ext cx="222199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Land Use Plan</a:t>
            </a:r>
            <a:endParaRPr lang="en-US" sz="950" dirty="0"/>
          </a:p>
        </p:txBody>
      </p:sp>
      <p:sp>
        <p:nvSpPr>
          <p:cNvPr id="31" name="Shape 29"/>
          <p:cNvSpPr/>
          <p:nvPr/>
        </p:nvSpPr>
        <p:spPr>
          <a:xfrm>
            <a:off x="3108960" y="5440680"/>
            <a:ext cx="3831336"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32" name="Text 30"/>
          <p:cNvSpPr/>
          <p:nvPr/>
        </p:nvSpPr>
        <p:spPr>
          <a:xfrm>
            <a:off x="3108960" y="5440680"/>
            <a:ext cx="3831336"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Environmental Monitoring</a:t>
            </a:r>
            <a:endParaRPr lang="en-US" sz="950" dirty="0"/>
          </a:p>
        </p:txBody>
      </p:sp>
      <p:sp>
        <p:nvSpPr>
          <p:cNvPr id="33" name="Shape 31"/>
          <p:cNvSpPr/>
          <p:nvPr/>
        </p:nvSpPr>
        <p:spPr>
          <a:xfrm>
            <a:off x="7050024" y="5440680"/>
            <a:ext cx="368503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34" name="Text 32"/>
          <p:cNvSpPr/>
          <p:nvPr/>
        </p:nvSpPr>
        <p:spPr>
          <a:xfrm>
            <a:off x="7050024" y="5440680"/>
            <a:ext cx="368503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Progressive Restoration</a:t>
            </a:r>
            <a:endParaRPr lang="en-US" sz="950" dirty="0"/>
          </a:p>
        </p:txBody>
      </p:sp>
      <p:sp>
        <p:nvSpPr>
          <p:cNvPr id="35" name="Shape 33"/>
          <p:cNvSpPr/>
          <p:nvPr/>
        </p:nvSpPr>
        <p:spPr>
          <a:xfrm>
            <a:off x="777240" y="5806440"/>
            <a:ext cx="2514600"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36" name="Text 34"/>
          <p:cNvSpPr/>
          <p:nvPr/>
        </p:nvSpPr>
        <p:spPr>
          <a:xfrm>
            <a:off x="777240" y="5806440"/>
            <a:ext cx="2514600"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Revenue Sharing</a:t>
            </a:r>
            <a:endParaRPr lang="en-US" sz="950" dirty="0"/>
          </a:p>
        </p:txBody>
      </p:sp>
      <p:sp>
        <p:nvSpPr>
          <p:cNvPr id="37" name="Shape 35"/>
          <p:cNvSpPr/>
          <p:nvPr/>
        </p:nvSpPr>
        <p:spPr>
          <a:xfrm>
            <a:off x="3401568" y="5806440"/>
            <a:ext cx="295351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38" name="Text 36"/>
          <p:cNvSpPr/>
          <p:nvPr/>
        </p:nvSpPr>
        <p:spPr>
          <a:xfrm>
            <a:off x="3401568" y="5806440"/>
            <a:ext cx="295351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Dispute Resolution</a:t>
            </a:r>
            <a:endParaRPr lang="en-US" sz="950" dirty="0"/>
          </a:p>
        </p:txBody>
      </p:sp>
      <p:sp>
        <p:nvSpPr>
          <p:cNvPr id="39" name="Shape 37"/>
          <p:cNvSpPr/>
          <p:nvPr/>
        </p:nvSpPr>
        <p:spPr>
          <a:xfrm>
            <a:off x="6464808" y="5806440"/>
            <a:ext cx="295351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40" name="Text 38"/>
          <p:cNvSpPr/>
          <p:nvPr/>
        </p:nvSpPr>
        <p:spPr>
          <a:xfrm>
            <a:off x="6464808" y="5806440"/>
            <a:ext cx="295351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Term &amp; Termination</a:t>
            </a:r>
            <a:endParaRPr lang="en-US" sz="950" dirty="0"/>
          </a:p>
        </p:txBody>
      </p:sp>
      <p:sp>
        <p:nvSpPr>
          <p:cNvPr id="41" name="Text 39"/>
          <p:cNvSpPr/>
          <p:nvPr/>
        </p:nvSpPr>
        <p:spPr>
          <a:xfrm>
            <a:off x="502920" y="6473952"/>
            <a:ext cx="11185855" cy="274320"/>
          </a:xfrm>
          <a:prstGeom prst="rect">
            <a:avLst/>
          </a:prstGeom>
          <a:noFill/>
          <a:ln/>
        </p:spPr>
        <p:txBody>
          <a:bodyPr wrap="square" lIns="0" tIns="0" rIns="0" bIns="0" rtlCol="0" anchor="ctr"/>
          <a:lstStyle/>
          <a:p>
            <a:pPr marL="0" indent="0" algn="l">
              <a:buNone/>
            </a:pPr>
            <a:r>
              <a:rPr lang="en-US" sz="900" dirty="0">
                <a:solidFill>
                  <a:srgbClr val="53503F"/>
                </a:solidFill>
                <a:latin typeface="Calibri" pitchFamily="34" charset="0"/>
                <a:ea typeface="Calibri" pitchFamily="34" charset="-122"/>
                <a:cs typeface="Calibri" pitchFamily="34" charset="-120"/>
              </a:rPr>
              <a:t>Page 10</a:t>
            </a:r>
            <a:endParaRPr lang="en-US" sz="900" dirty="0"/>
          </a:p>
        </p:txBody>
      </p:sp>
      <p:sp>
        <p:nvSpPr>
          <p:cNvPr id="42" name="Text 40"/>
          <p:cNvSpPr/>
          <p:nvPr/>
        </p:nvSpPr>
        <p:spPr>
          <a:xfrm>
            <a:off x="502920" y="6473952"/>
            <a:ext cx="11185855" cy="274320"/>
          </a:xfrm>
          <a:prstGeom prst="rect">
            <a:avLst/>
          </a:prstGeom>
          <a:noFill/>
          <a:ln/>
        </p:spPr>
        <p:txBody>
          <a:bodyPr wrap="square" lIns="0" tIns="0" rIns="0" bIns="0" rtlCol="0" anchor="ctr"/>
          <a:lstStyle/>
          <a:p>
            <a:pPr marL="0" indent="0" algn="r">
              <a:buNone/>
            </a:pPr>
            <a:r>
              <a:rPr lang="en-US" sz="900" dirty="0">
                <a:solidFill>
                  <a:srgbClr val="53503F"/>
                </a:solidFill>
                <a:latin typeface="Calibri" pitchFamily="34" charset="0"/>
                <a:ea typeface="Calibri" pitchFamily="34" charset="-122"/>
                <a:cs typeface="Calibri" pitchFamily="34" charset="-120"/>
              </a:rPr>
              <a:t>FNNND Mining Policy · June 24, 2024</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411480"/>
            <a:ext cx="7315200" cy="274320"/>
          </a:xfrm>
          <a:prstGeom prst="rect">
            <a:avLst/>
          </a:prstGeom>
          <a:noFill/>
          <a:ln/>
        </p:spPr>
        <p:txBody>
          <a:bodyPr wrap="square" lIns="0" tIns="0" rIns="0" bIns="0" rtlCol="0" anchor="ctr"/>
          <a:lstStyle/>
          <a:p>
            <a:pPr marL="0" indent="0">
              <a:buNone/>
            </a:pPr>
            <a:r>
              <a:rPr lang="en-US" sz="1150" b="1" kern="0" spc="200" dirty="0">
                <a:solidFill>
                  <a:srgbClr val="2B6E8F"/>
                </a:solidFill>
                <a:latin typeface="Calibri" pitchFamily="34" charset="0"/>
                <a:ea typeface="Calibri" pitchFamily="34" charset="-122"/>
                <a:cs typeface="Calibri" pitchFamily="34" charset="-120"/>
              </a:rPr>
              <a:t>IMPLEMENTATION</a:t>
            </a:r>
            <a:endParaRPr lang="en-US" sz="1150" dirty="0"/>
          </a:p>
        </p:txBody>
      </p:sp>
      <p:sp>
        <p:nvSpPr>
          <p:cNvPr id="3" name="Text 1"/>
          <p:cNvSpPr/>
          <p:nvPr/>
        </p:nvSpPr>
        <p:spPr>
          <a:xfrm>
            <a:off x="502920" y="676656"/>
            <a:ext cx="10515600" cy="640080"/>
          </a:xfrm>
          <a:prstGeom prst="rect">
            <a:avLst/>
          </a:prstGeom>
          <a:noFill/>
          <a:ln/>
        </p:spPr>
        <p:txBody>
          <a:bodyPr wrap="square" lIns="0" tIns="0" rIns="0" bIns="0" rtlCol="0" anchor="ctr"/>
          <a:lstStyle/>
          <a:p>
            <a:pPr marL="0" indent="0">
              <a:buNone/>
            </a:pPr>
            <a:r>
              <a:rPr lang="en-US" sz="3000" b="1" dirty="0">
                <a:solidFill>
                  <a:srgbClr val="15331F"/>
                </a:solidFill>
                <a:latin typeface="Cambria" pitchFamily="34" charset="0"/>
                <a:ea typeface="Cambria" pitchFamily="34" charset="-122"/>
                <a:cs typeface="Cambria" pitchFamily="34" charset="-120"/>
              </a:rPr>
              <a:t>Putting the Policy into Practice</a:t>
            </a:r>
            <a:endParaRPr lang="en-US" sz="3000" dirty="0"/>
          </a:p>
        </p:txBody>
      </p:sp>
      <p:sp>
        <p:nvSpPr>
          <p:cNvPr id="4" name="Text 2"/>
          <p:cNvSpPr/>
          <p:nvPr/>
        </p:nvSpPr>
        <p:spPr>
          <a:xfrm>
            <a:off x="502920" y="1280160"/>
            <a:ext cx="10515600" cy="365760"/>
          </a:xfrm>
          <a:prstGeom prst="rect">
            <a:avLst/>
          </a:prstGeom>
          <a:noFill/>
          <a:ln/>
        </p:spPr>
        <p:txBody>
          <a:bodyPr wrap="square" lIns="0" tIns="0" rIns="0" bIns="0" rtlCol="0" anchor="ctr"/>
          <a:lstStyle/>
          <a:p>
            <a:pPr marL="0" indent="0">
              <a:buNone/>
            </a:pPr>
            <a:r>
              <a:rPr lang="en-US" sz="1250" i="1" dirty="0">
                <a:solidFill>
                  <a:srgbClr val="53503F"/>
                </a:solidFill>
                <a:latin typeface="Calibri" pitchFamily="34" charset="0"/>
                <a:ea typeface="Calibri" pitchFamily="34" charset="-122"/>
                <a:cs typeface="Calibri" pitchFamily="34" charset="-120"/>
              </a:rPr>
              <a:t>The first step is developing MOUs with operators on the Traditional Territory — Snowline is the first proponent to sign</a:t>
            </a:r>
            <a:endParaRPr lang="en-US" sz="1250" dirty="0"/>
          </a:p>
        </p:txBody>
      </p:sp>
      <p:sp>
        <p:nvSpPr>
          <p:cNvPr id="5" name="Shape 3"/>
          <p:cNvSpPr/>
          <p:nvPr/>
        </p:nvSpPr>
        <p:spPr>
          <a:xfrm>
            <a:off x="502920" y="2011680"/>
            <a:ext cx="2542032" cy="24231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6" name="Text 4"/>
          <p:cNvSpPr/>
          <p:nvPr/>
        </p:nvSpPr>
        <p:spPr>
          <a:xfrm>
            <a:off x="704088" y="2176272"/>
            <a:ext cx="2176272" cy="457200"/>
          </a:xfrm>
          <a:prstGeom prst="rect">
            <a:avLst/>
          </a:prstGeom>
          <a:noFill/>
          <a:ln/>
        </p:spPr>
        <p:txBody>
          <a:bodyPr wrap="square" lIns="0" tIns="0" rIns="0" bIns="0" rtlCol="0" anchor="ctr"/>
          <a:lstStyle/>
          <a:p>
            <a:pPr marL="0" indent="0">
              <a:buNone/>
            </a:pPr>
            <a:r>
              <a:rPr lang="en-US" sz="2400" b="1" dirty="0">
                <a:solidFill>
                  <a:srgbClr val="A8442A"/>
                </a:solidFill>
                <a:latin typeface="Cambria" pitchFamily="34" charset="0"/>
                <a:ea typeface="Cambria" pitchFamily="34" charset="-122"/>
                <a:cs typeface="Cambria" pitchFamily="34" charset="-120"/>
              </a:rPr>
              <a:t>01</a:t>
            </a:r>
            <a:endParaRPr lang="en-US" sz="2400" dirty="0"/>
          </a:p>
        </p:txBody>
      </p:sp>
      <p:sp>
        <p:nvSpPr>
          <p:cNvPr id="7" name="Text 5"/>
          <p:cNvSpPr/>
          <p:nvPr/>
        </p:nvSpPr>
        <p:spPr>
          <a:xfrm>
            <a:off x="704088" y="2633472"/>
            <a:ext cx="2176272" cy="50292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MOUs with Operators</a:t>
            </a:r>
            <a:endParaRPr lang="en-US" sz="1300" dirty="0"/>
          </a:p>
        </p:txBody>
      </p:sp>
      <p:sp>
        <p:nvSpPr>
          <p:cNvPr id="8" name="Text 6"/>
          <p:cNvSpPr/>
          <p:nvPr/>
        </p:nvSpPr>
        <p:spPr>
          <a:xfrm>
            <a:off x="704088" y="3127248"/>
            <a:ext cx="2139696" cy="1188720"/>
          </a:xfrm>
          <a:prstGeom prst="rect">
            <a:avLst/>
          </a:prstGeom>
          <a:noFill/>
          <a:ln/>
        </p:spPr>
        <p:txBody>
          <a:bodyPr wrap="square" lIns="0" tIns="0" rIns="0" bIns="0" rtlCol="0" anchor="ctr"/>
          <a:lstStyle/>
          <a:p>
            <a:pPr marL="0" indent="0">
              <a:lnSpc>
                <a:spcPct val="130000"/>
              </a:lnSpc>
              <a:buNone/>
            </a:pPr>
            <a:r>
              <a:rPr lang="en-US" sz="1050" dirty="0">
                <a:solidFill>
                  <a:srgbClr val="53503F"/>
                </a:solidFill>
                <a:latin typeface="Calibri" pitchFamily="34" charset="0"/>
                <a:ea typeface="Calibri" pitchFamily="34" charset="-122"/>
                <a:cs typeface="Calibri" pitchFamily="34" charset="-120"/>
              </a:rPr>
              <a:t>Each MOU includes a commitment not to build a mine without FNNND Citizens’ consent, such as a General Assembly resolution.</a:t>
            </a:r>
            <a:endParaRPr lang="en-US" sz="1050" dirty="0"/>
          </a:p>
        </p:txBody>
      </p:sp>
      <p:sp>
        <p:nvSpPr>
          <p:cNvPr id="9" name="Shape 7"/>
          <p:cNvSpPr/>
          <p:nvPr/>
        </p:nvSpPr>
        <p:spPr>
          <a:xfrm>
            <a:off x="3273552" y="2011680"/>
            <a:ext cx="2542032" cy="24231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0" name="Text 8"/>
          <p:cNvSpPr/>
          <p:nvPr/>
        </p:nvSpPr>
        <p:spPr>
          <a:xfrm>
            <a:off x="3474720" y="2176272"/>
            <a:ext cx="2176272" cy="457200"/>
          </a:xfrm>
          <a:prstGeom prst="rect">
            <a:avLst/>
          </a:prstGeom>
          <a:noFill/>
          <a:ln/>
        </p:spPr>
        <p:txBody>
          <a:bodyPr wrap="square" lIns="0" tIns="0" rIns="0" bIns="0" rtlCol="0" anchor="ctr"/>
          <a:lstStyle/>
          <a:p>
            <a:pPr marL="0" indent="0">
              <a:buNone/>
            </a:pPr>
            <a:r>
              <a:rPr lang="en-US" sz="2400" b="1" dirty="0">
                <a:solidFill>
                  <a:srgbClr val="A8442A"/>
                </a:solidFill>
                <a:latin typeface="Cambria" pitchFamily="34" charset="0"/>
                <a:ea typeface="Cambria" pitchFamily="34" charset="-122"/>
                <a:cs typeface="Cambria" pitchFamily="34" charset="-120"/>
              </a:rPr>
              <a:t>02</a:t>
            </a:r>
            <a:endParaRPr lang="en-US" sz="2400" dirty="0"/>
          </a:p>
        </p:txBody>
      </p:sp>
      <p:sp>
        <p:nvSpPr>
          <p:cNvPr id="11" name="Text 9"/>
          <p:cNvSpPr/>
          <p:nvPr/>
        </p:nvSpPr>
        <p:spPr>
          <a:xfrm>
            <a:off x="3474720" y="2633472"/>
            <a:ext cx="2176272" cy="50292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Snowline Signs First</a:t>
            </a:r>
            <a:endParaRPr lang="en-US" sz="1300" dirty="0"/>
          </a:p>
        </p:txBody>
      </p:sp>
      <p:sp>
        <p:nvSpPr>
          <p:cNvPr id="12" name="Text 10"/>
          <p:cNvSpPr/>
          <p:nvPr/>
        </p:nvSpPr>
        <p:spPr>
          <a:xfrm>
            <a:off x="3474720" y="3127248"/>
            <a:ext cx="2139696" cy="1188720"/>
          </a:xfrm>
          <a:prstGeom prst="rect">
            <a:avLst/>
          </a:prstGeom>
          <a:noFill/>
          <a:ln/>
        </p:spPr>
        <p:txBody>
          <a:bodyPr wrap="square" lIns="0" tIns="0" rIns="0" bIns="0" rtlCol="0" anchor="ctr"/>
          <a:lstStyle/>
          <a:p>
            <a:pPr marL="0" indent="0">
              <a:lnSpc>
                <a:spcPct val="130000"/>
              </a:lnSpc>
              <a:buNone/>
            </a:pPr>
            <a:r>
              <a:rPr lang="en-US" sz="1050" dirty="0">
                <a:solidFill>
                  <a:srgbClr val="53503F"/>
                </a:solidFill>
                <a:latin typeface="Calibri" pitchFamily="34" charset="0"/>
                <a:ea typeface="Calibri" pitchFamily="34" charset="-122"/>
                <a:cs typeface="Calibri" pitchFamily="34" charset="-120"/>
              </a:rPr>
              <a:t>Snowline is the first proponent to sign such an MOU with FNNND under the Mining Policy.</a:t>
            </a:r>
            <a:endParaRPr lang="en-US" sz="1050" dirty="0"/>
          </a:p>
        </p:txBody>
      </p:sp>
      <p:sp>
        <p:nvSpPr>
          <p:cNvPr id="13" name="Shape 11"/>
          <p:cNvSpPr/>
          <p:nvPr/>
        </p:nvSpPr>
        <p:spPr>
          <a:xfrm>
            <a:off x="6044184" y="2011680"/>
            <a:ext cx="2542032" cy="24231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4" name="Text 12"/>
          <p:cNvSpPr/>
          <p:nvPr/>
        </p:nvSpPr>
        <p:spPr>
          <a:xfrm>
            <a:off x="6245352" y="2176272"/>
            <a:ext cx="2176272" cy="457200"/>
          </a:xfrm>
          <a:prstGeom prst="rect">
            <a:avLst/>
          </a:prstGeom>
          <a:noFill/>
          <a:ln/>
        </p:spPr>
        <p:txBody>
          <a:bodyPr wrap="square" lIns="0" tIns="0" rIns="0" bIns="0" rtlCol="0" anchor="ctr"/>
          <a:lstStyle/>
          <a:p>
            <a:pPr marL="0" indent="0">
              <a:buNone/>
            </a:pPr>
            <a:r>
              <a:rPr lang="en-US" sz="2400" b="1" dirty="0">
                <a:solidFill>
                  <a:srgbClr val="A8442A"/>
                </a:solidFill>
                <a:latin typeface="Cambria" pitchFamily="34" charset="0"/>
                <a:ea typeface="Cambria" pitchFamily="34" charset="-122"/>
                <a:cs typeface="Cambria" pitchFamily="34" charset="-120"/>
              </a:rPr>
              <a:t>03</a:t>
            </a:r>
            <a:endParaRPr lang="en-US" sz="2400" dirty="0"/>
          </a:p>
        </p:txBody>
      </p:sp>
      <p:sp>
        <p:nvSpPr>
          <p:cNvPr id="15" name="Text 13"/>
          <p:cNvSpPr/>
          <p:nvPr/>
        </p:nvSpPr>
        <p:spPr>
          <a:xfrm>
            <a:off x="6245352" y="2633472"/>
            <a:ext cx="2176272" cy="50292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Legally Binding</a:t>
            </a:r>
            <a:endParaRPr lang="en-US" sz="1300" dirty="0"/>
          </a:p>
        </p:txBody>
      </p:sp>
      <p:sp>
        <p:nvSpPr>
          <p:cNvPr id="16" name="Text 14"/>
          <p:cNvSpPr/>
          <p:nvPr/>
        </p:nvSpPr>
        <p:spPr>
          <a:xfrm>
            <a:off x="6245352" y="3127248"/>
            <a:ext cx="2139696" cy="1188720"/>
          </a:xfrm>
          <a:prstGeom prst="rect">
            <a:avLst/>
          </a:prstGeom>
          <a:noFill/>
          <a:ln/>
        </p:spPr>
        <p:txBody>
          <a:bodyPr wrap="square" lIns="0" tIns="0" rIns="0" bIns="0" rtlCol="0" anchor="ctr"/>
          <a:lstStyle/>
          <a:p>
            <a:pPr marL="0" indent="0">
              <a:lnSpc>
                <a:spcPct val="130000"/>
              </a:lnSpc>
              <a:buNone/>
            </a:pPr>
            <a:r>
              <a:rPr lang="en-US" sz="1050" dirty="0">
                <a:solidFill>
                  <a:srgbClr val="53503F"/>
                </a:solidFill>
                <a:latin typeface="Calibri" pitchFamily="34" charset="0"/>
                <a:ea typeface="Calibri" pitchFamily="34" charset="-122"/>
                <a:cs typeface="Calibri" pitchFamily="34" charset="-120"/>
              </a:rPr>
              <a:t>The MOU is legally binding — and binds a new owner if a junior company sells its project to a major player.</a:t>
            </a:r>
            <a:endParaRPr lang="en-US" sz="1050" dirty="0"/>
          </a:p>
        </p:txBody>
      </p:sp>
      <p:sp>
        <p:nvSpPr>
          <p:cNvPr id="17" name="Shape 15"/>
          <p:cNvSpPr/>
          <p:nvPr/>
        </p:nvSpPr>
        <p:spPr>
          <a:xfrm>
            <a:off x="8814816" y="2011680"/>
            <a:ext cx="2542032" cy="24231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8" name="Text 16"/>
          <p:cNvSpPr/>
          <p:nvPr/>
        </p:nvSpPr>
        <p:spPr>
          <a:xfrm>
            <a:off x="9015984" y="2176272"/>
            <a:ext cx="2176272" cy="457200"/>
          </a:xfrm>
          <a:prstGeom prst="rect">
            <a:avLst/>
          </a:prstGeom>
          <a:noFill/>
          <a:ln/>
        </p:spPr>
        <p:txBody>
          <a:bodyPr wrap="square" lIns="0" tIns="0" rIns="0" bIns="0" rtlCol="0" anchor="ctr"/>
          <a:lstStyle/>
          <a:p>
            <a:pPr marL="0" indent="0">
              <a:buNone/>
            </a:pPr>
            <a:r>
              <a:rPr lang="en-US" sz="2400" b="1" dirty="0">
                <a:solidFill>
                  <a:srgbClr val="A8442A"/>
                </a:solidFill>
                <a:latin typeface="Cambria" pitchFamily="34" charset="0"/>
                <a:ea typeface="Cambria" pitchFamily="34" charset="-122"/>
                <a:cs typeface="Cambria" pitchFamily="34" charset="-120"/>
              </a:rPr>
              <a:t>04</a:t>
            </a:r>
            <a:endParaRPr lang="en-US" sz="2400" dirty="0"/>
          </a:p>
        </p:txBody>
      </p:sp>
      <p:sp>
        <p:nvSpPr>
          <p:cNvPr id="19" name="Text 17"/>
          <p:cNvSpPr/>
          <p:nvPr/>
        </p:nvSpPr>
        <p:spPr>
          <a:xfrm>
            <a:off x="9015984" y="2633472"/>
            <a:ext cx="2176272" cy="50292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No Obligation to Consent</a:t>
            </a:r>
            <a:endParaRPr lang="en-US" sz="1300" dirty="0"/>
          </a:p>
        </p:txBody>
      </p:sp>
      <p:sp>
        <p:nvSpPr>
          <p:cNvPr id="20" name="Text 18"/>
          <p:cNvSpPr/>
          <p:nvPr/>
        </p:nvSpPr>
        <p:spPr>
          <a:xfrm>
            <a:off x="9015984" y="3127248"/>
            <a:ext cx="2139696" cy="1188720"/>
          </a:xfrm>
          <a:prstGeom prst="rect">
            <a:avLst/>
          </a:prstGeom>
          <a:noFill/>
          <a:ln/>
        </p:spPr>
        <p:txBody>
          <a:bodyPr wrap="square" lIns="0" tIns="0" rIns="0" bIns="0" rtlCol="0" anchor="ctr"/>
          <a:lstStyle/>
          <a:p>
            <a:pPr marL="0" indent="0">
              <a:lnSpc>
                <a:spcPct val="130000"/>
              </a:lnSpc>
              <a:buNone/>
            </a:pPr>
            <a:r>
              <a:rPr lang="en-US" sz="1050" dirty="0">
                <a:solidFill>
                  <a:srgbClr val="53503F"/>
                </a:solidFill>
                <a:latin typeface="Calibri" pitchFamily="34" charset="0"/>
                <a:ea typeface="Calibri" pitchFamily="34" charset="-122"/>
                <a:cs typeface="Calibri" pitchFamily="34" charset="-120"/>
              </a:rPr>
              <a:t>The MOU does NOT require FNNND Citizens to consent to a mine — and includes funding for FNNND’s work on a project to date.</a:t>
            </a:r>
            <a:endParaRPr lang="en-US" sz="1050" dirty="0"/>
          </a:p>
        </p:txBody>
      </p:sp>
      <p:sp>
        <p:nvSpPr>
          <p:cNvPr id="21" name="Shape 19"/>
          <p:cNvSpPr/>
          <p:nvPr/>
        </p:nvSpPr>
        <p:spPr>
          <a:xfrm>
            <a:off x="502920" y="4572000"/>
            <a:ext cx="11183112" cy="1691640"/>
          </a:xfrm>
          <a:prstGeom prst="rect">
            <a:avLst/>
          </a:prstGeom>
          <a:solidFill>
            <a:srgbClr val="EAE6D8"/>
          </a:solidFill>
          <a:ln/>
        </p:spPr>
        <p:txBody>
          <a:bodyPr/>
          <a:lstStyle/>
          <a:p>
            <a:endParaRPr lang="en-CA"/>
          </a:p>
        </p:txBody>
      </p:sp>
      <p:sp>
        <p:nvSpPr>
          <p:cNvPr id="22" name="Text 20"/>
          <p:cNvSpPr/>
          <p:nvPr/>
        </p:nvSpPr>
        <p:spPr>
          <a:xfrm>
            <a:off x="777240" y="4727448"/>
            <a:ext cx="9144000" cy="274320"/>
          </a:xfrm>
          <a:prstGeom prst="rect">
            <a:avLst/>
          </a:prstGeom>
          <a:noFill/>
          <a:ln/>
        </p:spPr>
        <p:txBody>
          <a:bodyPr wrap="square" lIns="0" tIns="0" rIns="0" bIns="0" rtlCol="0" anchor="ctr"/>
          <a:lstStyle/>
          <a:p>
            <a:pPr marL="0" indent="0">
              <a:buNone/>
            </a:pPr>
            <a:r>
              <a:rPr lang="en-US" sz="1100" b="1" kern="0" spc="80" dirty="0">
                <a:solidFill>
                  <a:srgbClr val="15331F"/>
                </a:solidFill>
                <a:latin typeface="Calibri" pitchFamily="34" charset="0"/>
                <a:ea typeface="Calibri" pitchFamily="34" charset="-122"/>
                <a:cs typeface="Calibri" pitchFamily="34" charset="-120"/>
              </a:rPr>
              <a:t>WHAT A PROPONENT MOU DELIVERS</a:t>
            </a:r>
            <a:endParaRPr lang="en-US" sz="1100" dirty="0"/>
          </a:p>
        </p:txBody>
      </p:sp>
      <p:sp>
        <p:nvSpPr>
          <p:cNvPr id="23" name="Shape 21"/>
          <p:cNvSpPr/>
          <p:nvPr/>
        </p:nvSpPr>
        <p:spPr>
          <a:xfrm>
            <a:off x="777240" y="5074920"/>
            <a:ext cx="295351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24" name="Text 22"/>
          <p:cNvSpPr/>
          <p:nvPr/>
        </p:nvSpPr>
        <p:spPr>
          <a:xfrm>
            <a:off x="777240" y="5074920"/>
            <a:ext cx="295351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Consent Commitment</a:t>
            </a:r>
            <a:endParaRPr lang="en-US" sz="950" dirty="0"/>
          </a:p>
        </p:txBody>
      </p:sp>
      <p:sp>
        <p:nvSpPr>
          <p:cNvPr id="25" name="Shape 23"/>
          <p:cNvSpPr/>
          <p:nvPr/>
        </p:nvSpPr>
        <p:spPr>
          <a:xfrm>
            <a:off x="3840480" y="5074920"/>
            <a:ext cx="368503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26" name="Text 24"/>
          <p:cNvSpPr/>
          <p:nvPr/>
        </p:nvSpPr>
        <p:spPr>
          <a:xfrm>
            <a:off x="3840480" y="5074920"/>
            <a:ext cx="368503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Citizens’ Decision</a:t>
            </a:r>
            <a:endParaRPr lang="en-US" sz="950" dirty="0"/>
          </a:p>
        </p:txBody>
      </p:sp>
      <p:sp>
        <p:nvSpPr>
          <p:cNvPr id="27" name="Shape 25"/>
          <p:cNvSpPr/>
          <p:nvPr/>
        </p:nvSpPr>
        <p:spPr>
          <a:xfrm>
            <a:off x="7635240" y="5074920"/>
            <a:ext cx="2660904"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28" name="Text 26"/>
          <p:cNvSpPr/>
          <p:nvPr/>
        </p:nvSpPr>
        <p:spPr>
          <a:xfrm>
            <a:off x="7635240" y="5074920"/>
            <a:ext cx="2660904"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General Assembly Resolution</a:t>
            </a:r>
            <a:endParaRPr lang="en-US" sz="950" dirty="0"/>
          </a:p>
        </p:txBody>
      </p:sp>
      <p:sp>
        <p:nvSpPr>
          <p:cNvPr id="29" name="Shape 27"/>
          <p:cNvSpPr/>
          <p:nvPr/>
        </p:nvSpPr>
        <p:spPr>
          <a:xfrm>
            <a:off x="777240" y="5440680"/>
            <a:ext cx="222199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30" name="Text 28"/>
          <p:cNvSpPr/>
          <p:nvPr/>
        </p:nvSpPr>
        <p:spPr>
          <a:xfrm>
            <a:off x="777240" y="5440680"/>
            <a:ext cx="222199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Legally Binding Terms</a:t>
            </a:r>
            <a:endParaRPr lang="en-US" sz="950" dirty="0"/>
          </a:p>
        </p:txBody>
      </p:sp>
      <p:sp>
        <p:nvSpPr>
          <p:cNvPr id="31" name="Shape 29"/>
          <p:cNvSpPr/>
          <p:nvPr/>
        </p:nvSpPr>
        <p:spPr>
          <a:xfrm>
            <a:off x="3108960" y="5440680"/>
            <a:ext cx="3831336"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32" name="Text 30"/>
          <p:cNvSpPr/>
          <p:nvPr/>
        </p:nvSpPr>
        <p:spPr>
          <a:xfrm>
            <a:off x="3108960" y="5440680"/>
            <a:ext cx="3831336"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Binds New Owners</a:t>
            </a:r>
            <a:endParaRPr lang="en-US" sz="950" dirty="0"/>
          </a:p>
        </p:txBody>
      </p:sp>
      <p:sp>
        <p:nvSpPr>
          <p:cNvPr id="33" name="Shape 31"/>
          <p:cNvSpPr/>
          <p:nvPr/>
        </p:nvSpPr>
        <p:spPr>
          <a:xfrm>
            <a:off x="7050024" y="5440680"/>
            <a:ext cx="368503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34" name="Text 32"/>
          <p:cNvSpPr/>
          <p:nvPr/>
        </p:nvSpPr>
        <p:spPr>
          <a:xfrm>
            <a:off x="7050024" y="5440680"/>
            <a:ext cx="368503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Junior-to-Major Sales Covered</a:t>
            </a:r>
            <a:endParaRPr lang="en-US" sz="950" dirty="0"/>
          </a:p>
        </p:txBody>
      </p:sp>
      <p:sp>
        <p:nvSpPr>
          <p:cNvPr id="35" name="Shape 33"/>
          <p:cNvSpPr/>
          <p:nvPr/>
        </p:nvSpPr>
        <p:spPr>
          <a:xfrm>
            <a:off x="777240" y="5806440"/>
            <a:ext cx="2514600"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36" name="Text 34"/>
          <p:cNvSpPr/>
          <p:nvPr/>
        </p:nvSpPr>
        <p:spPr>
          <a:xfrm>
            <a:off x="777240" y="5806440"/>
            <a:ext cx="2514600"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Funding for FNNND’s Work</a:t>
            </a:r>
            <a:endParaRPr lang="en-US" sz="950" dirty="0"/>
          </a:p>
        </p:txBody>
      </p:sp>
      <p:sp>
        <p:nvSpPr>
          <p:cNvPr id="37" name="Shape 35"/>
          <p:cNvSpPr/>
          <p:nvPr/>
        </p:nvSpPr>
        <p:spPr>
          <a:xfrm>
            <a:off x="3401568" y="5806440"/>
            <a:ext cx="295351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38" name="Text 36"/>
          <p:cNvSpPr/>
          <p:nvPr/>
        </p:nvSpPr>
        <p:spPr>
          <a:xfrm>
            <a:off x="3401568" y="5806440"/>
            <a:ext cx="295351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No Forced Consent</a:t>
            </a:r>
            <a:endParaRPr lang="en-US" sz="950" dirty="0"/>
          </a:p>
        </p:txBody>
      </p:sp>
      <p:sp>
        <p:nvSpPr>
          <p:cNvPr id="39" name="Shape 37"/>
          <p:cNvSpPr/>
          <p:nvPr/>
        </p:nvSpPr>
        <p:spPr>
          <a:xfrm>
            <a:off x="6464808" y="5806440"/>
            <a:ext cx="2953512" cy="292608"/>
          </a:xfrm>
          <a:prstGeom prst="roundRect">
            <a:avLst>
              <a:gd name="adj" fmla="val 50000"/>
            </a:avLst>
          </a:prstGeom>
          <a:solidFill>
            <a:srgbClr val="FFFFFF"/>
          </a:solidFill>
          <a:ln w="9525">
            <a:solidFill>
              <a:srgbClr val="C8C2AC"/>
            </a:solidFill>
            <a:prstDash val="solid"/>
          </a:ln>
        </p:spPr>
        <p:txBody>
          <a:bodyPr/>
          <a:lstStyle/>
          <a:p>
            <a:endParaRPr lang="en-CA"/>
          </a:p>
        </p:txBody>
      </p:sp>
      <p:sp>
        <p:nvSpPr>
          <p:cNvPr id="40" name="Text 38"/>
          <p:cNvSpPr/>
          <p:nvPr/>
        </p:nvSpPr>
        <p:spPr>
          <a:xfrm>
            <a:off x="6464808" y="5806440"/>
            <a:ext cx="2953512" cy="292608"/>
          </a:xfrm>
          <a:prstGeom prst="rect">
            <a:avLst/>
          </a:prstGeom>
          <a:noFill/>
          <a:ln/>
        </p:spPr>
        <p:txBody>
          <a:bodyPr wrap="square" lIns="0" tIns="0" rIns="0" bIns="0" rtlCol="0" anchor="ctr"/>
          <a:lstStyle/>
          <a:p>
            <a:pPr marL="0" indent="0" algn="ctr">
              <a:buNone/>
            </a:pPr>
            <a:r>
              <a:rPr lang="en-US" sz="950" dirty="0">
                <a:solidFill>
                  <a:srgbClr val="53503F"/>
                </a:solidFill>
                <a:latin typeface="Calibri" pitchFamily="34" charset="0"/>
                <a:ea typeface="Calibri" pitchFamily="34" charset="-122"/>
                <a:cs typeface="Calibri" pitchFamily="34" charset="-120"/>
              </a:rPr>
              <a:t>Pathway to Agreements</a:t>
            </a:r>
            <a:endParaRPr lang="en-US" sz="950" dirty="0"/>
          </a:p>
        </p:txBody>
      </p:sp>
      <p:sp>
        <p:nvSpPr>
          <p:cNvPr id="41" name="Text 39"/>
          <p:cNvSpPr/>
          <p:nvPr/>
        </p:nvSpPr>
        <p:spPr>
          <a:xfrm>
            <a:off x="502920" y="6473952"/>
            <a:ext cx="11185855" cy="274320"/>
          </a:xfrm>
          <a:prstGeom prst="rect">
            <a:avLst/>
          </a:prstGeom>
          <a:noFill/>
          <a:ln/>
        </p:spPr>
        <p:txBody>
          <a:bodyPr wrap="square" lIns="0" tIns="0" rIns="0" bIns="0" rtlCol="0" anchor="ctr"/>
          <a:lstStyle/>
          <a:p>
            <a:pPr marL="0" indent="0" algn="l">
              <a:buNone/>
            </a:pPr>
            <a:r>
              <a:rPr lang="en-US" sz="900" dirty="0">
                <a:solidFill>
                  <a:srgbClr val="53503F"/>
                </a:solidFill>
                <a:latin typeface="Calibri" pitchFamily="34" charset="0"/>
                <a:ea typeface="Calibri" pitchFamily="34" charset="-122"/>
                <a:cs typeface="Calibri" pitchFamily="34" charset="-120"/>
              </a:rPr>
              <a:t>Page 11</a:t>
            </a:r>
            <a:endParaRPr lang="en-US" sz="900" dirty="0"/>
          </a:p>
        </p:txBody>
      </p:sp>
      <p:sp>
        <p:nvSpPr>
          <p:cNvPr id="42" name="Text 40"/>
          <p:cNvSpPr/>
          <p:nvPr/>
        </p:nvSpPr>
        <p:spPr>
          <a:xfrm>
            <a:off x="502920" y="6473952"/>
            <a:ext cx="11185855" cy="274320"/>
          </a:xfrm>
          <a:prstGeom prst="rect">
            <a:avLst/>
          </a:prstGeom>
          <a:noFill/>
          <a:ln/>
        </p:spPr>
        <p:txBody>
          <a:bodyPr wrap="square" lIns="0" tIns="0" rIns="0" bIns="0" rtlCol="0" anchor="ctr"/>
          <a:lstStyle/>
          <a:p>
            <a:pPr marL="0" indent="0" algn="r">
              <a:buNone/>
            </a:pPr>
            <a:r>
              <a:rPr lang="en-US" sz="900" dirty="0">
                <a:solidFill>
                  <a:srgbClr val="53503F"/>
                </a:solidFill>
                <a:latin typeface="Calibri" pitchFamily="34" charset="0"/>
                <a:ea typeface="Calibri" pitchFamily="34" charset="-122"/>
                <a:cs typeface="Calibri" pitchFamily="34" charset="-120"/>
              </a:rPr>
              <a:t>FNNND Mining Policy · June 24, 2024</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15331F"/>
        </a:solidFill>
        <a:effectLst/>
      </p:bgPr>
    </p:bg>
    <p:spTree>
      <p:nvGrpSpPr>
        <p:cNvPr id="1" name=""/>
        <p:cNvGrpSpPr/>
        <p:nvPr/>
      </p:nvGrpSpPr>
      <p:grpSpPr>
        <a:xfrm>
          <a:off x="0" y="0"/>
          <a:ext cx="0" cy="0"/>
          <a:chOff x="0" y="0"/>
          <a:chExt cx="0" cy="0"/>
        </a:xfrm>
      </p:grpSpPr>
      <p:sp>
        <p:nvSpPr>
          <p:cNvPr id="2" name="Shape 0"/>
          <p:cNvSpPr/>
          <p:nvPr/>
        </p:nvSpPr>
        <p:spPr>
          <a:xfrm>
            <a:off x="11053267" y="541782"/>
            <a:ext cx="541325" cy="541325"/>
          </a:xfrm>
          <a:prstGeom prst="ellipse">
            <a:avLst/>
          </a:prstGeom>
          <a:solidFill>
            <a:srgbClr val="C9962F"/>
          </a:solidFill>
          <a:ln/>
        </p:spPr>
        <p:txBody>
          <a:bodyPr/>
          <a:lstStyle/>
          <a:p>
            <a:endParaRPr lang="en-CA"/>
          </a:p>
        </p:txBody>
      </p:sp>
      <p:sp>
        <p:nvSpPr>
          <p:cNvPr id="3" name="Shape 1"/>
          <p:cNvSpPr/>
          <p:nvPr/>
        </p:nvSpPr>
        <p:spPr>
          <a:xfrm>
            <a:off x="8321040" y="829361"/>
            <a:ext cx="2029968" cy="1150315"/>
          </a:xfrm>
          <a:prstGeom prst="triangle">
            <a:avLst/>
          </a:prstGeom>
          <a:solidFill>
            <a:srgbClr val="1E4632"/>
          </a:solidFill>
          <a:ln/>
        </p:spPr>
        <p:txBody>
          <a:bodyPr/>
          <a:lstStyle/>
          <a:p>
            <a:endParaRPr lang="en-CA"/>
          </a:p>
        </p:txBody>
      </p:sp>
      <p:sp>
        <p:nvSpPr>
          <p:cNvPr id="4" name="Shape 2"/>
          <p:cNvSpPr/>
          <p:nvPr/>
        </p:nvSpPr>
        <p:spPr>
          <a:xfrm>
            <a:off x="9437522" y="1100023"/>
            <a:ext cx="1962302" cy="879653"/>
          </a:xfrm>
          <a:prstGeom prst="triangle">
            <a:avLst/>
          </a:prstGeom>
          <a:solidFill>
            <a:srgbClr val="15331F"/>
          </a:solidFill>
          <a:ln/>
        </p:spPr>
        <p:txBody>
          <a:bodyPr/>
          <a:lstStyle/>
          <a:p>
            <a:endParaRPr lang="en-CA"/>
          </a:p>
        </p:txBody>
      </p:sp>
      <p:sp>
        <p:nvSpPr>
          <p:cNvPr id="5" name="Shape 3"/>
          <p:cNvSpPr/>
          <p:nvPr/>
        </p:nvSpPr>
        <p:spPr>
          <a:xfrm>
            <a:off x="8321040" y="1945843"/>
            <a:ext cx="3383280" cy="202997"/>
          </a:xfrm>
          <a:prstGeom prst="rect">
            <a:avLst/>
          </a:prstGeom>
          <a:solidFill>
            <a:srgbClr val="2B6E8F"/>
          </a:solidFill>
          <a:ln/>
        </p:spPr>
        <p:txBody>
          <a:bodyPr/>
          <a:lstStyle/>
          <a:p>
            <a:endParaRPr lang="en-CA"/>
          </a:p>
        </p:txBody>
      </p:sp>
      <p:sp>
        <p:nvSpPr>
          <p:cNvPr id="6" name="Text 4"/>
          <p:cNvSpPr/>
          <p:nvPr/>
        </p:nvSpPr>
        <p:spPr>
          <a:xfrm>
            <a:off x="502920" y="411480"/>
            <a:ext cx="7315200" cy="274320"/>
          </a:xfrm>
          <a:prstGeom prst="rect">
            <a:avLst/>
          </a:prstGeom>
          <a:noFill/>
          <a:ln/>
        </p:spPr>
        <p:txBody>
          <a:bodyPr wrap="square" lIns="0" tIns="0" rIns="0" bIns="0" rtlCol="0" anchor="ctr"/>
          <a:lstStyle/>
          <a:p>
            <a:pPr marL="0" indent="0">
              <a:buNone/>
            </a:pPr>
            <a:r>
              <a:rPr lang="en-US" sz="1150" b="1" kern="0" spc="200" dirty="0">
                <a:solidFill>
                  <a:srgbClr val="C9962F"/>
                </a:solidFill>
                <a:latin typeface="Calibri" pitchFamily="34" charset="0"/>
                <a:ea typeface="Calibri" pitchFamily="34" charset="-122"/>
                <a:cs typeface="Calibri" pitchFamily="34" charset="-120"/>
              </a:rPr>
              <a:t>CLOSING NOTE</a:t>
            </a:r>
            <a:endParaRPr lang="en-US" sz="1150" dirty="0"/>
          </a:p>
        </p:txBody>
      </p:sp>
      <p:sp>
        <p:nvSpPr>
          <p:cNvPr id="7" name="Text 5"/>
          <p:cNvSpPr/>
          <p:nvPr/>
        </p:nvSpPr>
        <p:spPr>
          <a:xfrm>
            <a:off x="502920" y="676656"/>
            <a:ext cx="10515600" cy="640080"/>
          </a:xfrm>
          <a:prstGeom prst="rect">
            <a:avLst/>
          </a:prstGeom>
          <a:noFill/>
          <a:ln/>
        </p:spPr>
        <p:txBody>
          <a:bodyPr wrap="square" lIns="0" tIns="0" rIns="0" bIns="0" rtlCol="0" anchor="ctr"/>
          <a:lstStyle/>
          <a:p>
            <a:pPr marL="0" indent="0">
              <a:buNone/>
            </a:pPr>
            <a:r>
              <a:rPr lang="en-US" sz="3000" b="1" dirty="0">
                <a:solidFill>
                  <a:srgbClr val="F2EFE2"/>
                </a:solidFill>
                <a:latin typeface="Cambria" pitchFamily="34" charset="0"/>
                <a:ea typeface="Cambria" pitchFamily="34" charset="-122"/>
                <a:cs typeface="Cambria" pitchFamily="34" charset="-120"/>
              </a:rPr>
              <a:t>Without Prejudice to FNNND’s Rights</a:t>
            </a:r>
            <a:endParaRPr lang="en-US" sz="3000" dirty="0"/>
          </a:p>
        </p:txBody>
      </p:sp>
      <p:sp>
        <p:nvSpPr>
          <p:cNvPr id="8" name="Text 6"/>
          <p:cNvSpPr/>
          <p:nvPr/>
        </p:nvSpPr>
        <p:spPr>
          <a:xfrm>
            <a:off x="502920" y="1280160"/>
            <a:ext cx="10515600" cy="365760"/>
          </a:xfrm>
          <a:prstGeom prst="rect">
            <a:avLst/>
          </a:prstGeom>
          <a:noFill/>
          <a:ln/>
        </p:spPr>
        <p:txBody>
          <a:bodyPr wrap="square" lIns="0" tIns="0" rIns="0" bIns="0" rtlCol="0" anchor="ctr"/>
          <a:lstStyle/>
          <a:p>
            <a:pPr marL="0" indent="0">
              <a:buNone/>
            </a:pPr>
            <a:r>
              <a:rPr lang="en-US" sz="1250" i="1" dirty="0">
                <a:solidFill>
                  <a:srgbClr val="C9D8C9"/>
                </a:solidFill>
                <a:latin typeface="Calibri" pitchFamily="34" charset="0"/>
                <a:ea typeface="Calibri" pitchFamily="34" charset="-122"/>
                <a:cs typeface="Calibri" pitchFamily="34" charset="-120"/>
              </a:rPr>
              <a:t>The Policy and its procedures are interpreted to protect — never limit — FNNND’s standing</a:t>
            </a:r>
            <a:endParaRPr lang="en-US" sz="1250" dirty="0"/>
          </a:p>
        </p:txBody>
      </p:sp>
      <p:sp>
        <p:nvSpPr>
          <p:cNvPr id="9" name="Text 7"/>
          <p:cNvSpPr/>
          <p:nvPr/>
        </p:nvSpPr>
        <p:spPr>
          <a:xfrm>
            <a:off x="502920" y="2148840"/>
            <a:ext cx="822960" cy="548640"/>
          </a:xfrm>
          <a:prstGeom prst="rect">
            <a:avLst/>
          </a:prstGeom>
          <a:noFill/>
          <a:ln/>
        </p:spPr>
        <p:txBody>
          <a:bodyPr wrap="square" lIns="0" tIns="0" rIns="0" bIns="0" rtlCol="0" anchor="ctr"/>
          <a:lstStyle/>
          <a:p>
            <a:pPr marL="0" indent="0">
              <a:buNone/>
            </a:pPr>
            <a:r>
              <a:rPr lang="en-US" sz="2600" b="1" dirty="0">
                <a:solidFill>
                  <a:srgbClr val="C9962F"/>
                </a:solidFill>
                <a:latin typeface="Cambria" pitchFamily="34" charset="0"/>
                <a:ea typeface="Cambria" pitchFamily="34" charset="-122"/>
                <a:cs typeface="Cambria" pitchFamily="34" charset="-120"/>
              </a:rPr>
              <a:t>§35</a:t>
            </a:r>
            <a:endParaRPr lang="en-US" sz="2600" dirty="0"/>
          </a:p>
        </p:txBody>
      </p:sp>
      <p:sp>
        <p:nvSpPr>
          <p:cNvPr id="10" name="Text 8"/>
          <p:cNvSpPr/>
          <p:nvPr/>
        </p:nvSpPr>
        <p:spPr>
          <a:xfrm>
            <a:off x="502920" y="2697480"/>
            <a:ext cx="3246120" cy="1371600"/>
          </a:xfrm>
          <a:prstGeom prst="rect">
            <a:avLst/>
          </a:prstGeom>
          <a:noFill/>
          <a:ln/>
        </p:spPr>
        <p:txBody>
          <a:bodyPr wrap="square" lIns="0" tIns="0" rIns="0" bIns="0" rtlCol="0" anchor="ctr"/>
          <a:lstStyle/>
          <a:p>
            <a:pPr marL="0" indent="0">
              <a:lnSpc>
                <a:spcPct val="130000"/>
              </a:lnSpc>
              <a:buNone/>
            </a:pPr>
            <a:r>
              <a:rPr lang="en-US" sz="1150" dirty="0">
                <a:solidFill>
                  <a:srgbClr val="DDD8C5"/>
                </a:solidFill>
                <a:latin typeface="Calibri" pitchFamily="34" charset="0"/>
                <a:ea typeface="Calibri" pitchFamily="34" charset="-122"/>
                <a:cs typeface="Calibri" pitchFamily="34" charset="-120"/>
              </a:rPr>
              <a:t>Upholds Aboriginal and treaty rights recognized under the Constitution Act, 1982 — never abrogating or derogating from them.</a:t>
            </a:r>
            <a:endParaRPr lang="en-US" sz="1150" dirty="0"/>
          </a:p>
        </p:txBody>
      </p:sp>
      <p:sp>
        <p:nvSpPr>
          <p:cNvPr id="11" name="Text 9"/>
          <p:cNvSpPr/>
          <p:nvPr/>
        </p:nvSpPr>
        <p:spPr>
          <a:xfrm>
            <a:off x="4069080" y="2148840"/>
            <a:ext cx="822960" cy="548640"/>
          </a:xfrm>
          <a:prstGeom prst="rect">
            <a:avLst/>
          </a:prstGeom>
          <a:noFill/>
          <a:ln/>
        </p:spPr>
        <p:txBody>
          <a:bodyPr wrap="square" lIns="0" tIns="0" rIns="0" bIns="0" rtlCol="0" anchor="ctr"/>
          <a:lstStyle/>
          <a:p>
            <a:pPr marL="0" indent="0">
              <a:buNone/>
            </a:pPr>
            <a:r>
              <a:rPr lang="en-US" sz="2600" b="1" dirty="0">
                <a:solidFill>
                  <a:srgbClr val="C9962F"/>
                </a:solidFill>
                <a:latin typeface="Cambria" pitchFamily="34" charset="0"/>
                <a:ea typeface="Cambria" pitchFamily="34" charset="-122"/>
                <a:cs typeface="Cambria" pitchFamily="34" charset="-120"/>
              </a:rPr>
              <a:t>UN</a:t>
            </a:r>
            <a:endParaRPr lang="en-US" sz="2600" dirty="0"/>
          </a:p>
        </p:txBody>
      </p:sp>
      <p:sp>
        <p:nvSpPr>
          <p:cNvPr id="12" name="Text 10"/>
          <p:cNvSpPr/>
          <p:nvPr/>
        </p:nvSpPr>
        <p:spPr>
          <a:xfrm>
            <a:off x="4069080" y="2697480"/>
            <a:ext cx="3246120" cy="1371600"/>
          </a:xfrm>
          <a:prstGeom prst="rect">
            <a:avLst/>
          </a:prstGeom>
          <a:noFill/>
          <a:ln/>
        </p:spPr>
        <p:txBody>
          <a:bodyPr wrap="square" lIns="0" tIns="0" rIns="0" bIns="0" rtlCol="0" anchor="ctr"/>
          <a:lstStyle/>
          <a:p>
            <a:pPr marL="0" indent="0">
              <a:lnSpc>
                <a:spcPct val="130000"/>
              </a:lnSpc>
              <a:buNone/>
            </a:pPr>
            <a:r>
              <a:rPr lang="en-US" sz="1150" dirty="0">
                <a:solidFill>
                  <a:srgbClr val="DDD8C5"/>
                </a:solidFill>
                <a:latin typeface="Calibri" pitchFamily="34" charset="0"/>
                <a:ea typeface="Calibri" pitchFamily="34" charset="-122"/>
                <a:cs typeface="Calibri" pitchFamily="34" charset="-120"/>
              </a:rPr>
              <a:t>Upholds the rights protected by UNDRIP, now legally adopted in Canada, in full.</a:t>
            </a:r>
            <a:endParaRPr lang="en-US" sz="1150" dirty="0"/>
          </a:p>
        </p:txBody>
      </p:sp>
      <p:sp>
        <p:nvSpPr>
          <p:cNvPr id="13" name="Text 11"/>
          <p:cNvSpPr/>
          <p:nvPr/>
        </p:nvSpPr>
        <p:spPr>
          <a:xfrm>
            <a:off x="7635240" y="2148840"/>
            <a:ext cx="822960" cy="548640"/>
          </a:xfrm>
          <a:prstGeom prst="rect">
            <a:avLst/>
          </a:prstGeom>
          <a:noFill/>
          <a:ln/>
        </p:spPr>
        <p:txBody>
          <a:bodyPr wrap="square" lIns="0" tIns="0" rIns="0" bIns="0" rtlCol="0" anchor="ctr"/>
          <a:lstStyle/>
          <a:p>
            <a:pPr marL="0" indent="0">
              <a:buNone/>
            </a:pPr>
            <a:r>
              <a:rPr lang="en-US" sz="2600" b="1" dirty="0">
                <a:solidFill>
                  <a:srgbClr val="C9962F"/>
                </a:solidFill>
                <a:latin typeface="Cambria" pitchFamily="34" charset="0"/>
                <a:ea typeface="Cambria" pitchFamily="34" charset="-122"/>
                <a:cs typeface="Cambria" pitchFamily="34" charset="-120"/>
              </a:rPr>
              <a:t>∞</a:t>
            </a:r>
            <a:endParaRPr lang="en-US" sz="2600" dirty="0"/>
          </a:p>
        </p:txBody>
      </p:sp>
      <p:sp>
        <p:nvSpPr>
          <p:cNvPr id="14" name="Text 12"/>
          <p:cNvSpPr/>
          <p:nvPr/>
        </p:nvSpPr>
        <p:spPr>
          <a:xfrm>
            <a:off x="7635240" y="2697480"/>
            <a:ext cx="3246120" cy="1371600"/>
          </a:xfrm>
          <a:prstGeom prst="rect">
            <a:avLst/>
          </a:prstGeom>
          <a:noFill/>
          <a:ln/>
        </p:spPr>
        <p:txBody>
          <a:bodyPr wrap="square" lIns="0" tIns="0" rIns="0" bIns="0" rtlCol="0" anchor="ctr"/>
          <a:lstStyle/>
          <a:p>
            <a:pPr marL="0" indent="0">
              <a:lnSpc>
                <a:spcPct val="130000"/>
              </a:lnSpc>
              <a:buNone/>
            </a:pPr>
            <a:r>
              <a:rPr lang="en-US" sz="1150" dirty="0">
                <a:solidFill>
                  <a:srgbClr val="DDD8C5"/>
                </a:solidFill>
                <a:latin typeface="Calibri" pitchFamily="34" charset="0"/>
                <a:ea typeface="Calibri" pitchFamily="34" charset="-122"/>
                <a:cs typeface="Calibri" pitchFamily="34" charset="-120"/>
              </a:rPr>
              <a:t>Never limits FNNND’s right to advocate before courts, assessment bodies, or the Crown on any right or duty owed to FNNND.</a:t>
            </a:r>
            <a:endParaRPr lang="en-US" sz="1150" dirty="0"/>
          </a:p>
        </p:txBody>
      </p:sp>
      <p:sp>
        <p:nvSpPr>
          <p:cNvPr id="15" name="Shape 13"/>
          <p:cNvSpPr/>
          <p:nvPr/>
        </p:nvSpPr>
        <p:spPr>
          <a:xfrm>
            <a:off x="502920" y="4617720"/>
            <a:ext cx="11185855" cy="0"/>
          </a:xfrm>
          <a:prstGeom prst="line">
            <a:avLst/>
          </a:prstGeom>
          <a:noFill/>
          <a:ln w="12700">
            <a:solidFill>
              <a:srgbClr val="3C5A48"/>
            </a:solidFill>
            <a:prstDash val="solid"/>
          </a:ln>
        </p:spPr>
        <p:txBody>
          <a:bodyPr/>
          <a:lstStyle/>
          <a:p>
            <a:endParaRPr lang="en-CA"/>
          </a:p>
        </p:txBody>
      </p:sp>
      <p:sp>
        <p:nvSpPr>
          <p:cNvPr id="16" name="Text 14"/>
          <p:cNvSpPr/>
          <p:nvPr/>
        </p:nvSpPr>
        <p:spPr>
          <a:xfrm>
            <a:off x="502920" y="4846320"/>
            <a:ext cx="8229600" cy="292608"/>
          </a:xfrm>
          <a:prstGeom prst="rect">
            <a:avLst/>
          </a:prstGeom>
          <a:noFill/>
          <a:ln/>
        </p:spPr>
        <p:txBody>
          <a:bodyPr wrap="square" lIns="0" tIns="0" rIns="0" bIns="0" rtlCol="0" anchor="ctr"/>
          <a:lstStyle/>
          <a:p>
            <a:pPr marL="0" indent="0">
              <a:buNone/>
            </a:pPr>
            <a:r>
              <a:rPr lang="en-US" sz="1400" b="1" dirty="0">
                <a:solidFill>
                  <a:srgbClr val="FFFFFF"/>
                </a:solidFill>
                <a:latin typeface="Cambria" pitchFamily="34" charset="0"/>
                <a:ea typeface="Cambria" pitchFamily="34" charset="-122"/>
                <a:cs typeface="Cambria" pitchFamily="34" charset="-120"/>
              </a:rPr>
              <a:t>First Nation of Na-Cho Nyäk Dun — Lands &amp; Resources Department</a:t>
            </a:r>
            <a:endParaRPr lang="en-US" sz="1400" dirty="0"/>
          </a:p>
        </p:txBody>
      </p:sp>
      <p:sp>
        <p:nvSpPr>
          <p:cNvPr id="17" name="Text 15"/>
          <p:cNvSpPr/>
          <p:nvPr/>
        </p:nvSpPr>
        <p:spPr>
          <a:xfrm>
            <a:off x="502920" y="5193792"/>
            <a:ext cx="8686800" cy="365760"/>
          </a:xfrm>
          <a:prstGeom prst="rect">
            <a:avLst/>
          </a:prstGeom>
          <a:noFill/>
          <a:ln/>
        </p:spPr>
        <p:txBody>
          <a:bodyPr wrap="square" lIns="0" tIns="0" rIns="0" bIns="0" rtlCol="0" anchor="ctr"/>
          <a:lstStyle/>
          <a:p>
            <a:pPr marL="0" indent="0">
              <a:buNone/>
            </a:pPr>
            <a:r>
              <a:rPr lang="en-US" sz="1150" dirty="0">
                <a:solidFill>
                  <a:srgbClr val="C9D8C9"/>
                </a:solidFill>
                <a:latin typeface="Calibri" pitchFamily="34" charset="0"/>
                <a:ea typeface="Calibri" pitchFamily="34" charset="-122"/>
                <a:cs typeface="Calibri" pitchFamily="34" charset="-120"/>
              </a:rPr>
              <a:t>P.O. Box 220, Mayo, Yukon Y0B 1M0  ·  (867) 996-2265 ext. 200  ·  development@nndfn.com  ·  nndfn.com</a:t>
            </a:r>
            <a:endParaRPr lang="en-US" sz="1150" dirty="0"/>
          </a:p>
        </p:txBody>
      </p:sp>
      <p:sp>
        <p:nvSpPr>
          <p:cNvPr id="18" name="Text 16"/>
          <p:cNvSpPr/>
          <p:nvPr/>
        </p:nvSpPr>
        <p:spPr>
          <a:xfrm>
            <a:off x="502920" y="6035040"/>
            <a:ext cx="9601200" cy="457200"/>
          </a:xfrm>
          <a:prstGeom prst="rect">
            <a:avLst/>
          </a:prstGeom>
          <a:noFill/>
          <a:ln/>
        </p:spPr>
        <p:txBody>
          <a:bodyPr wrap="square" lIns="0" tIns="0" rIns="0" bIns="0" rtlCol="0" anchor="ctr"/>
          <a:lstStyle/>
          <a:p>
            <a:pPr marL="0" indent="0">
              <a:lnSpc>
                <a:spcPct val="130000"/>
              </a:lnSpc>
              <a:buNone/>
            </a:pPr>
            <a:r>
              <a:rPr lang="en-US" sz="1000" i="1" dirty="0">
                <a:solidFill>
                  <a:srgbClr val="A9B8A6"/>
                </a:solidFill>
                <a:latin typeface="Calibri" pitchFamily="34" charset="0"/>
                <a:ea typeface="Calibri" pitchFamily="34" charset="-122"/>
                <a:cs typeface="Calibri" pitchFamily="34" charset="-120"/>
              </a:rPr>
              <a:t>Summary only — not a substitute for the full Mining Policy. FNNND may amend the Policy at any time, at its sole discretion.</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411480"/>
            <a:ext cx="7315200" cy="274320"/>
          </a:xfrm>
          <a:prstGeom prst="rect">
            <a:avLst/>
          </a:prstGeom>
          <a:noFill/>
          <a:ln/>
        </p:spPr>
        <p:txBody>
          <a:bodyPr wrap="square" lIns="0" tIns="0" rIns="0" bIns="0" rtlCol="0" anchor="ctr"/>
          <a:lstStyle/>
          <a:p>
            <a:pPr marL="0" indent="0">
              <a:buNone/>
            </a:pPr>
            <a:r>
              <a:rPr lang="en-US" sz="1150" b="1" kern="0" spc="200" dirty="0">
                <a:solidFill>
                  <a:srgbClr val="2B6E8F"/>
                </a:solidFill>
                <a:latin typeface="Calibri" pitchFamily="34" charset="0"/>
                <a:ea typeface="Calibri" pitchFamily="34" charset="-122"/>
                <a:cs typeface="Calibri" pitchFamily="34" charset="-120"/>
              </a:rPr>
              <a:t>PURPOSE</a:t>
            </a:r>
            <a:endParaRPr lang="en-US" sz="1150" dirty="0"/>
          </a:p>
        </p:txBody>
      </p:sp>
      <p:sp>
        <p:nvSpPr>
          <p:cNvPr id="3" name="Text 1"/>
          <p:cNvSpPr/>
          <p:nvPr/>
        </p:nvSpPr>
        <p:spPr>
          <a:xfrm>
            <a:off x="502920" y="676656"/>
            <a:ext cx="10515600" cy="640080"/>
          </a:xfrm>
          <a:prstGeom prst="rect">
            <a:avLst/>
          </a:prstGeom>
          <a:noFill/>
          <a:ln/>
        </p:spPr>
        <p:txBody>
          <a:bodyPr wrap="square" lIns="0" tIns="0" rIns="0" bIns="0" rtlCol="0" anchor="ctr"/>
          <a:lstStyle/>
          <a:p>
            <a:pPr marL="0" indent="0">
              <a:buNone/>
            </a:pPr>
            <a:r>
              <a:rPr lang="en-US" sz="3000" b="1" dirty="0">
                <a:solidFill>
                  <a:srgbClr val="15331F"/>
                </a:solidFill>
                <a:latin typeface="Cambria" pitchFamily="34" charset="0"/>
                <a:ea typeface="Cambria" pitchFamily="34" charset="-122"/>
                <a:cs typeface="Cambria" pitchFamily="34" charset="-120"/>
              </a:rPr>
              <a:t>Why FNNND Adopted This Policy</a:t>
            </a:r>
            <a:endParaRPr lang="en-US" sz="3000" dirty="0"/>
          </a:p>
        </p:txBody>
      </p:sp>
      <p:sp>
        <p:nvSpPr>
          <p:cNvPr id="4" name="Text 2"/>
          <p:cNvSpPr/>
          <p:nvPr/>
        </p:nvSpPr>
        <p:spPr>
          <a:xfrm>
            <a:off x="502920" y="1280160"/>
            <a:ext cx="10515600" cy="365760"/>
          </a:xfrm>
          <a:prstGeom prst="rect">
            <a:avLst/>
          </a:prstGeom>
          <a:noFill/>
          <a:ln/>
        </p:spPr>
        <p:txBody>
          <a:bodyPr wrap="square" lIns="0" tIns="0" rIns="0" bIns="0" rtlCol="0" anchor="ctr"/>
          <a:lstStyle/>
          <a:p>
            <a:pPr marL="0" indent="0">
              <a:buNone/>
            </a:pPr>
            <a:r>
              <a:rPr lang="en-US" sz="1250" i="1" dirty="0">
                <a:solidFill>
                  <a:srgbClr val="53503F"/>
                </a:solidFill>
                <a:latin typeface="Calibri" pitchFamily="34" charset="0"/>
                <a:ea typeface="Calibri" pitchFamily="34" charset="-122"/>
                <a:cs typeface="Calibri" pitchFamily="34" charset="-120"/>
              </a:rPr>
              <a:t>A clear, transparent framework for every stage of mineral activity in the Traditional Territory</a:t>
            </a:r>
            <a:endParaRPr lang="en-US" sz="1250" dirty="0"/>
          </a:p>
        </p:txBody>
      </p:sp>
      <p:sp>
        <p:nvSpPr>
          <p:cNvPr id="5" name="Text 3"/>
          <p:cNvSpPr/>
          <p:nvPr/>
        </p:nvSpPr>
        <p:spPr>
          <a:xfrm>
            <a:off x="502920" y="1874520"/>
            <a:ext cx="6400800" cy="1920240"/>
          </a:xfrm>
          <a:prstGeom prst="rect">
            <a:avLst/>
          </a:prstGeom>
          <a:noFill/>
          <a:ln/>
        </p:spPr>
        <p:txBody>
          <a:bodyPr wrap="square" lIns="0" tIns="0" rIns="0" bIns="0" rtlCol="0" anchor="ctr"/>
          <a:lstStyle/>
          <a:p>
            <a:pPr marL="0" indent="0">
              <a:lnSpc>
                <a:spcPct val="135000"/>
              </a:lnSpc>
              <a:buNone/>
            </a:pPr>
            <a:r>
              <a:rPr lang="en-US" sz="1350" dirty="0">
                <a:solidFill>
                  <a:srgbClr val="221F18"/>
                </a:solidFill>
                <a:latin typeface="Calibri" pitchFamily="34" charset="0"/>
                <a:ea typeface="Calibri" pitchFamily="34" charset="-122"/>
                <a:cs typeface="Calibri" pitchFamily="34" charset="-120"/>
              </a:rPr>
              <a:t>FNNND supports sustainable development in its Traditional Territory only when it is founded in the Nation’s ancient principles of reciprocity, respectful of FNNND’s rights and interests, and consistent with FNNND’s traditional ways of living. This Policy tells Proponents — from first contact, through staking, exploration, and operation, to closure and ecological Restoration — exactly how FNNND makes decisions, and on what terms.</a:t>
            </a:r>
            <a:endParaRPr lang="en-US" sz="1350" dirty="0"/>
          </a:p>
        </p:txBody>
      </p:sp>
      <p:sp>
        <p:nvSpPr>
          <p:cNvPr id="6" name="Shape 4"/>
          <p:cNvSpPr/>
          <p:nvPr/>
        </p:nvSpPr>
        <p:spPr>
          <a:xfrm>
            <a:off x="502920" y="4069080"/>
            <a:ext cx="6263640" cy="0"/>
          </a:xfrm>
          <a:prstGeom prst="line">
            <a:avLst/>
          </a:prstGeom>
          <a:noFill/>
          <a:ln w="12700">
            <a:solidFill>
              <a:srgbClr val="C8C2AC"/>
            </a:solidFill>
            <a:prstDash val="solid"/>
          </a:ln>
        </p:spPr>
        <p:txBody>
          <a:bodyPr/>
          <a:lstStyle/>
          <a:p>
            <a:endParaRPr lang="en-CA"/>
          </a:p>
        </p:txBody>
      </p:sp>
      <p:sp>
        <p:nvSpPr>
          <p:cNvPr id="7" name="Text 5"/>
          <p:cNvSpPr/>
          <p:nvPr/>
        </p:nvSpPr>
        <p:spPr>
          <a:xfrm>
            <a:off x="502920" y="4251960"/>
            <a:ext cx="6263640" cy="320040"/>
          </a:xfrm>
          <a:prstGeom prst="rect">
            <a:avLst/>
          </a:prstGeom>
          <a:noFill/>
          <a:ln/>
        </p:spPr>
        <p:txBody>
          <a:bodyPr wrap="square" lIns="0" tIns="0" rIns="0" bIns="0" rtlCol="0" anchor="ctr"/>
          <a:lstStyle/>
          <a:p>
            <a:pPr marL="0" indent="0">
              <a:buNone/>
            </a:pPr>
            <a:r>
              <a:rPr lang="en-US" sz="1400" b="1" i="1" dirty="0">
                <a:solidFill>
                  <a:srgbClr val="A8442A"/>
                </a:solidFill>
                <a:latin typeface="Cambria" pitchFamily="34" charset="0"/>
                <a:ea typeface="Cambria" pitchFamily="34" charset="-122"/>
                <a:cs typeface="Cambria" pitchFamily="34" charset="-120"/>
              </a:rPr>
              <a:t>Na-Cho Nyäk Dun</a:t>
            </a:r>
            <a:endParaRPr lang="en-US" sz="1400" dirty="0"/>
          </a:p>
        </p:txBody>
      </p:sp>
      <p:sp>
        <p:nvSpPr>
          <p:cNvPr id="8" name="Text 6"/>
          <p:cNvSpPr/>
          <p:nvPr/>
        </p:nvSpPr>
        <p:spPr>
          <a:xfrm>
            <a:off x="502920" y="4572000"/>
            <a:ext cx="6035040" cy="731520"/>
          </a:xfrm>
          <a:prstGeom prst="rect">
            <a:avLst/>
          </a:prstGeom>
          <a:noFill/>
          <a:ln/>
        </p:spPr>
        <p:txBody>
          <a:bodyPr wrap="square" lIns="0" tIns="0" rIns="0" bIns="0" rtlCol="0" anchor="ctr"/>
          <a:lstStyle/>
          <a:p>
            <a:pPr marL="0" indent="0">
              <a:lnSpc>
                <a:spcPct val="130000"/>
              </a:lnSpc>
              <a:buNone/>
            </a:pPr>
            <a:r>
              <a:rPr lang="en-US" sz="1200" i="1" dirty="0">
                <a:solidFill>
                  <a:srgbClr val="53503F"/>
                </a:solidFill>
                <a:latin typeface="Calibri" pitchFamily="34" charset="0"/>
                <a:ea typeface="Calibri" pitchFamily="34" charset="-122"/>
                <a:cs typeface="Calibri" pitchFamily="34" charset="-120"/>
              </a:rPr>
              <a:t>Loosely translated as "the families who come from </a:t>
            </a:r>
            <a:r>
              <a:rPr lang="en-US" sz="1200" i="1">
                <a:solidFill>
                  <a:srgbClr val="53503F"/>
                </a:solidFill>
                <a:latin typeface="Calibri" pitchFamily="34" charset="0"/>
                <a:ea typeface="Calibri" pitchFamily="34" charset="-122"/>
                <a:cs typeface="Calibri" pitchFamily="34" charset="-120"/>
              </a:rPr>
              <a:t>the confluence of the " </a:t>
            </a:r>
            <a:r>
              <a:rPr lang="en-US" sz="1200" i="1" dirty="0">
                <a:solidFill>
                  <a:srgbClr val="53503F"/>
                </a:solidFill>
                <a:latin typeface="Calibri" pitchFamily="34" charset="0"/>
                <a:ea typeface="Calibri" pitchFamily="34" charset="-122"/>
                <a:cs typeface="Calibri" pitchFamily="34" charset="-120"/>
              </a:rPr>
              <a:t>— the most northerly community of the Northern Tutchone language and culture group.</a:t>
            </a:r>
            <a:endParaRPr lang="en-US" sz="1200" dirty="0"/>
          </a:p>
        </p:txBody>
      </p:sp>
      <p:sp>
        <p:nvSpPr>
          <p:cNvPr id="9" name="Shape 7"/>
          <p:cNvSpPr/>
          <p:nvPr/>
        </p:nvSpPr>
        <p:spPr>
          <a:xfrm>
            <a:off x="3758184" y="5486400"/>
            <a:ext cx="292608" cy="292608"/>
          </a:xfrm>
          <a:prstGeom prst="ellipse">
            <a:avLst/>
          </a:prstGeom>
          <a:solidFill>
            <a:srgbClr val="C9962F"/>
          </a:solidFill>
          <a:ln/>
        </p:spPr>
        <p:txBody>
          <a:bodyPr/>
          <a:lstStyle/>
          <a:p>
            <a:endParaRPr lang="en-CA"/>
          </a:p>
        </p:txBody>
      </p:sp>
      <p:sp>
        <p:nvSpPr>
          <p:cNvPr id="10" name="Shape 8"/>
          <p:cNvSpPr/>
          <p:nvPr/>
        </p:nvSpPr>
        <p:spPr>
          <a:xfrm>
            <a:off x="502920" y="5641848"/>
            <a:ext cx="2194560" cy="621792"/>
          </a:xfrm>
          <a:prstGeom prst="triangle">
            <a:avLst/>
          </a:prstGeom>
          <a:solidFill>
            <a:srgbClr val="1E4632"/>
          </a:solidFill>
          <a:ln/>
        </p:spPr>
        <p:txBody>
          <a:bodyPr/>
          <a:lstStyle/>
          <a:p>
            <a:endParaRPr lang="en-CA"/>
          </a:p>
        </p:txBody>
      </p:sp>
      <p:sp>
        <p:nvSpPr>
          <p:cNvPr id="11" name="Shape 9"/>
          <p:cNvSpPr/>
          <p:nvPr/>
        </p:nvSpPr>
        <p:spPr>
          <a:xfrm>
            <a:off x="1709928" y="5788152"/>
            <a:ext cx="2121408" cy="475488"/>
          </a:xfrm>
          <a:prstGeom prst="triangle">
            <a:avLst/>
          </a:prstGeom>
          <a:solidFill>
            <a:srgbClr val="15331F"/>
          </a:solidFill>
          <a:ln/>
        </p:spPr>
        <p:txBody>
          <a:bodyPr/>
          <a:lstStyle/>
          <a:p>
            <a:endParaRPr lang="en-CA"/>
          </a:p>
        </p:txBody>
      </p:sp>
      <p:sp>
        <p:nvSpPr>
          <p:cNvPr id="12" name="Shape 10"/>
          <p:cNvSpPr/>
          <p:nvPr/>
        </p:nvSpPr>
        <p:spPr>
          <a:xfrm>
            <a:off x="502920" y="6245352"/>
            <a:ext cx="3657600" cy="109728"/>
          </a:xfrm>
          <a:prstGeom prst="rect">
            <a:avLst/>
          </a:prstGeom>
          <a:solidFill>
            <a:srgbClr val="2B6E8F"/>
          </a:solidFill>
          <a:ln/>
        </p:spPr>
        <p:txBody>
          <a:bodyPr/>
          <a:lstStyle/>
          <a:p>
            <a:endParaRPr lang="en-CA"/>
          </a:p>
        </p:txBody>
      </p:sp>
      <p:sp>
        <p:nvSpPr>
          <p:cNvPr id="13" name="Shape 11"/>
          <p:cNvSpPr/>
          <p:nvPr/>
        </p:nvSpPr>
        <p:spPr>
          <a:xfrm>
            <a:off x="7315200" y="1828800"/>
            <a:ext cx="4370832" cy="96012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4" name="Shape 12"/>
          <p:cNvSpPr/>
          <p:nvPr/>
        </p:nvSpPr>
        <p:spPr>
          <a:xfrm>
            <a:off x="7516368" y="2084832"/>
            <a:ext cx="109728" cy="109728"/>
          </a:xfrm>
          <a:prstGeom prst="ellipse">
            <a:avLst/>
          </a:prstGeom>
          <a:solidFill>
            <a:srgbClr val="2B6E8F"/>
          </a:solidFill>
          <a:ln/>
        </p:spPr>
        <p:txBody>
          <a:bodyPr/>
          <a:lstStyle/>
          <a:p>
            <a:endParaRPr lang="en-CA"/>
          </a:p>
        </p:txBody>
      </p:sp>
      <p:sp>
        <p:nvSpPr>
          <p:cNvPr id="15" name="Text 13"/>
          <p:cNvSpPr/>
          <p:nvPr/>
        </p:nvSpPr>
        <p:spPr>
          <a:xfrm>
            <a:off x="7726680" y="1920240"/>
            <a:ext cx="3840480" cy="32004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Self-Governing First Nation</a:t>
            </a:r>
            <a:endParaRPr lang="en-US" sz="1300" dirty="0"/>
          </a:p>
        </p:txBody>
      </p:sp>
      <p:sp>
        <p:nvSpPr>
          <p:cNvPr id="16" name="Text 14"/>
          <p:cNvSpPr/>
          <p:nvPr/>
        </p:nvSpPr>
        <p:spPr>
          <a:xfrm>
            <a:off x="7726680" y="2249424"/>
            <a:ext cx="3840480" cy="457200"/>
          </a:xfrm>
          <a:prstGeom prst="rect">
            <a:avLst/>
          </a:prstGeom>
          <a:noFill/>
          <a:ln/>
        </p:spPr>
        <p:txBody>
          <a:bodyPr wrap="square" lIns="0" tIns="0" rIns="0" bIns="0" rtlCol="0" anchor="ctr"/>
          <a:lstStyle/>
          <a:p>
            <a:pPr marL="0" indent="0">
              <a:lnSpc>
                <a:spcPct val="120000"/>
              </a:lnSpc>
              <a:buNone/>
            </a:pPr>
            <a:r>
              <a:rPr lang="en-US" sz="1000" dirty="0">
                <a:solidFill>
                  <a:srgbClr val="53503F"/>
                </a:solidFill>
                <a:latin typeface="Calibri" pitchFamily="34" charset="0"/>
                <a:ea typeface="Calibri" pitchFamily="34" charset="-122"/>
                <a:cs typeface="Calibri" pitchFamily="34" charset="-120"/>
              </a:rPr>
              <a:t>Final Agreement and Self-Government treaty rights</a:t>
            </a:r>
            <a:endParaRPr lang="en-US" sz="1000" dirty="0"/>
          </a:p>
        </p:txBody>
      </p:sp>
      <p:sp>
        <p:nvSpPr>
          <p:cNvPr id="17" name="Shape 15"/>
          <p:cNvSpPr/>
          <p:nvPr/>
        </p:nvSpPr>
        <p:spPr>
          <a:xfrm>
            <a:off x="7315200" y="2944368"/>
            <a:ext cx="4370832" cy="96012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8" name="Shape 16"/>
          <p:cNvSpPr/>
          <p:nvPr/>
        </p:nvSpPr>
        <p:spPr>
          <a:xfrm>
            <a:off x="7516368" y="3200400"/>
            <a:ext cx="109728" cy="109728"/>
          </a:xfrm>
          <a:prstGeom prst="ellipse">
            <a:avLst/>
          </a:prstGeom>
          <a:solidFill>
            <a:srgbClr val="2B6E8F"/>
          </a:solidFill>
          <a:ln/>
        </p:spPr>
        <p:txBody>
          <a:bodyPr/>
          <a:lstStyle/>
          <a:p>
            <a:endParaRPr lang="en-CA"/>
          </a:p>
        </p:txBody>
      </p:sp>
      <p:sp>
        <p:nvSpPr>
          <p:cNvPr id="19" name="Text 17"/>
          <p:cNvSpPr/>
          <p:nvPr/>
        </p:nvSpPr>
        <p:spPr>
          <a:xfrm>
            <a:off x="7726680" y="3035808"/>
            <a:ext cx="3840480" cy="32004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Rights &amp; Consent-Based</a:t>
            </a:r>
            <a:endParaRPr lang="en-US" sz="1300" dirty="0"/>
          </a:p>
        </p:txBody>
      </p:sp>
      <p:sp>
        <p:nvSpPr>
          <p:cNvPr id="20" name="Text 18"/>
          <p:cNvSpPr/>
          <p:nvPr/>
        </p:nvSpPr>
        <p:spPr>
          <a:xfrm>
            <a:off x="7726680" y="3364992"/>
            <a:ext cx="3840480" cy="457200"/>
          </a:xfrm>
          <a:prstGeom prst="rect">
            <a:avLst/>
          </a:prstGeom>
          <a:noFill/>
          <a:ln/>
        </p:spPr>
        <p:txBody>
          <a:bodyPr wrap="square" lIns="0" tIns="0" rIns="0" bIns="0" rtlCol="0" anchor="ctr"/>
          <a:lstStyle/>
          <a:p>
            <a:pPr marL="0" indent="0">
              <a:lnSpc>
                <a:spcPct val="120000"/>
              </a:lnSpc>
              <a:buNone/>
            </a:pPr>
            <a:r>
              <a:rPr lang="en-US" sz="1000" dirty="0">
                <a:solidFill>
                  <a:srgbClr val="53503F"/>
                </a:solidFill>
                <a:latin typeface="Calibri" pitchFamily="34" charset="0"/>
                <a:ea typeface="Calibri" pitchFamily="34" charset="-122"/>
                <a:cs typeface="Calibri" pitchFamily="34" charset="-120"/>
              </a:rPr>
              <a:t>Decisions grounded in free, prior &amp; informed consent</a:t>
            </a:r>
            <a:endParaRPr lang="en-US" sz="1000" dirty="0"/>
          </a:p>
        </p:txBody>
      </p:sp>
      <p:sp>
        <p:nvSpPr>
          <p:cNvPr id="21" name="Shape 19"/>
          <p:cNvSpPr/>
          <p:nvPr/>
        </p:nvSpPr>
        <p:spPr>
          <a:xfrm>
            <a:off x="7315200" y="4059936"/>
            <a:ext cx="4370832" cy="96012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22" name="Shape 20"/>
          <p:cNvSpPr/>
          <p:nvPr/>
        </p:nvSpPr>
        <p:spPr>
          <a:xfrm>
            <a:off x="7516368" y="4315968"/>
            <a:ext cx="109728" cy="109728"/>
          </a:xfrm>
          <a:prstGeom prst="ellipse">
            <a:avLst/>
          </a:prstGeom>
          <a:solidFill>
            <a:srgbClr val="2B6E8F"/>
          </a:solidFill>
          <a:ln/>
        </p:spPr>
        <p:txBody>
          <a:bodyPr/>
          <a:lstStyle/>
          <a:p>
            <a:endParaRPr lang="en-CA"/>
          </a:p>
        </p:txBody>
      </p:sp>
      <p:sp>
        <p:nvSpPr>
          <p:cNvPr id="23" name="Text 21"/>
          <p:cNvSpPr/>
          <p:nvPr/>
        </p:nvSpPr>
        <p:spPr>
          <a:xfrm>
            <a:off x="7726680" y="4151376"/>
            <a:ext cx="3840480" cy="32004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All Mineral Activity</a:t>
            </a:r>
            <a:endParaRPr lang="en-US" sz="1300" dirty="0"/>
          </a:p>
        </p:txBody>
      </p:sp>
      <p:sp>
        <p:nvSpPr>
          <p:cNvPr id="24" name="Text 22"/>
          <p:cNvSpPr/>
          <p:nvPr/>
        </p:nvSpPr>
        <p:spPr>
          <a:xfrm>
            <a:off x="7726680" y="4480560"/>
            <a:ext cx="3840480" cy="457200"/>
          </a:xfrm>
          <a:prstGeom prst="rect">
            <a:avLst/>
          </a:prstGeom>
          <a:noFill/>
          <a:ln/>
        </p:spPr>
        <p:txBody>
          <a:bodyPr wrap="square" lIns="0" tIns="0" rIns="0" bIns="0" rtlCol="0" anchor="ctr"/>
          <a:lstStyle/>
          <a:p>
            <a:pPr marL="0" indent="0">
              <a:lnSpc>
                <a:spcPct val="120000"/>
              </a:lnSpc>
              <a:buNone/>
            </a:pPr>
            <a:r>
              <a:rPr lang="en-US" sz="1000" dirty="0">
                <a:solidFill>
                  <a:srgbClr val="53503F"/>
                </a:solidFill>
                <a:latin typeface="Calibri" pitchFamily="34" charset="0"/>
                <a:ea typeface="Calibri" pitchFamily="34" charset="-122"/>
                <a:cs typeface="Calibri" pitchFamily="34" charset="-120"/>
              </a:rPr>
              <a:t>Staking → exploration → operation → closure</a:t>
            </a:r>
            <a:endParaRPr lang="en-US" sz="1000" dirty="0"/>
          </a:p>
        </p:txBody>
      </p:sp>
      <p:sp>
        <p:nvSpPr>
          <p:cNvPr id="25" name="Shape 23"/>
          <p:cNvSpPr/>
          <p:nvPr/>
        </p:nvSpPr>
        <p:spPr>
          <a:xfrm>
            <a:off x="7315200" y="5175504"/>
            <a:ext cx="4370832" cy="96012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26" name="Shape 24"/>
          <p:cNvSpPr/>
          <p:nvPr/>
        </p:nvSpPr>
        <p:spPr>
          <a:xfrm>
            <a:off x="7516368" y="5431536"/>
            <a:ext cx="109728" cy="109728"/>
          </a:xfrm>
          <a:prstGeom prst="ellipse">
            <a:avLst/>
          </a:prstGeom>
          <a:solidFill>
            <a:srgbClr val="2B6E8F"/>
          </a:solidFill>
          <a:ln/>
        </p:spPr>
        <p:txBody>
          <a:bodyPr/>
          <a:lstStyle/>
          <a:p>
            <a:endParaRPr lang="en-CA"/>
          </a:p>
        </p:txBody>
      </p:sp>
      <p:sp>
        <p:nvSpPr>
          <p:cNvPr id="27" name="Text 25"/>
          <p:cNvSpPr/>
          <p:nvPr/>
        </p:nvSpPr>
        <p:spPr>
          <a:xfrm>
            <a:off x="7726680" y="5266944"/>
            <a:ext cx="3840480" cy="32004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A Living Document</a:t>
            </a:r>
            <a:endParaRPr lang="en-US" sz="1300" dirty="0"/>
          </a:p>
        </p:txBody>
      </p:sp>
      <p:sp>
        <p:nvSpPr>
          <p:cNvPr id="28" name="Text 26"/>
          <p:cNvSpPr/>
          <p:nvPr/>
        </p:nvSpPr>
        <p:spPr>
          <a:xfrm>
            <a:off x="7726680" y="5596128"/>
            <a:ext cx="3840480" cy="457200"/>
          </a:xfrm>
          <a:prstGeom prst="rect">
            <a:avLst/>
          </a:prstGeom>
          <a:noFill/>
          <a:ln/>
        </p:spPr>
        <p:txBody>
          <a:bodyPr wrap="square" lIns="0" tIns="0" rIns="0" bIns="0" rtlCol="0" anchor="ctr"/>
          <a:lstStyle/>
          <a:p>
            <a:pPr marL="0" indent="0">
              <a:lnSpc>
                <a:spcPct val="120000"/>
              </a:lnSpc>
              <a:buNone/>
            </a:pPr>
            <a:r>
              <a:rPr lang="en-US" sz="1000" dirty="0">
                <a:solidFill>
                  <a:srgbClr val="53503F"/>
                </a:solidFill>
                <a:latin typeface="Calibri" pitchFamily="34" charset="0"/>
                <a:ea typeface="Calibri" pitchFamily="34" charset="-122"/>
                <a:cs typeface="Calibri" pitchFamily="34" charset="-120"/>
              </a:rPr>
              <a:t>Reviewed periodically, at FNNND’s sole discretion</a:t>
            </a:r>
            <a:endParaRPr lang="en-US" sz="1000" dirty="0"/>
          </a:p>
        </p:txBody>
      </p:sp>
      <p:sp>
        <p:nvSpPr>
          <p:cNvPr id="29" name="Text 27"/>
          <p:cNvSpPr/>
          <p:nvPr/>
        </p:nvSpPr>
        <p:spPr>
          <a:xfrm>
            <a:off x="502920" y="6473952"/>
            <a:ext cx="11185855" cy="274320"/>
          </a:xfrm>
          <a:prstGeom prst="rect">
            <a:avLst/>
          </a:prstGeom>
          <a:noFill/>
          <a:ln/>
        </p:spPr>
        <p:txBody>
          <a:bodyPr wrap="square" lIns="0" tIns="0" rIns="0" bIns="0" rtlCol="0" anchor="ctr"/>
          <a:lstStyle/>
          <a:p>
            <a:pPr marL="0" indent="0" algn="l">
              <a:buNone/>
            </a:pPr>
            <a:r>
              <a:rPr lang="en-US" sz="900" dirty="0">
                <a:solidFill>
                  <a:srgbClr val="53503F"/>
                </a:solidFill>
                <a:latin typeface="Calibri" pitchFamily="34" charset="0"/>
                <a:ea typeface="Calibri" pitchFamily="34" charset="-122"/>
                <a:cs typeface="Calibri" pitchFamily="34" charset="-120"/>
              </a:rPr>
              <a:t>Page 2</a:t>
            </a:r>
            <a:endParaRPr lang="en-US" sz="900" dirty="0"/>
          </a:p>
        </p:txBody>
      </p:sp>
      <p:sp>
        <p:nvSpPr>
          <p:cNvPr id="30" name="Text 28"/>
          <p:cNvSpPr/>
          <p:nvPr/>
        </p:nvSpPr>
        <p:spPr>
          <a:xfrm>
            <a:off x="502920" y="6473952"/>
            <a:ext cx="11185855" cy="274320"/>
          </a:xfrm>
          <a:prstGeom prst="rect">
            <a:avLst/>
          </a:prstGeom>
          <a:noFill/>
          <a:ln/>
        </p:spPr>
        <p:txBody>
          <a:bodyPr wrap="square" lIns="0" tIns="0" rIns="0" bIns="0" rtlCol="0" anchor="ctr"/>
          <a:lstStyle/>
          <a:p>
            <a:pPr marL="0" indent="0" algn="r">
              <a:buNone/>
            </a:pPr>
            <a:r>
              <a:rPr lang="en-US" sz="900" dirty="0">
                <a:solidFill>
                  <a:srgbClr val="53503F"/>
                </a:solidFill>
                <a:latin typeface="Calibri" pitchFamily="34" charset="0"/>
                <a:ea typeface="Calibri" pitchFamily="34" charset="-122"/>
                <a:cs typeface="Calibri" pitchFamily="34" charset="-120"/>
              </a:rPr>
              <a:t>FNNND Mining Policy · June 24, 2024</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411480"/>
            <a:ext cx="7315200" cy="274320"/>
          </a:xfrm>
          <a:prstGeom prst="rect">
            <a:avLst/>
          </a:prstGeom>
          <a:noFill/>
          <a:ln/>
        </p:spPr>
        <p:txBody>
          <a:bodyPr wrap="square" lIns="0" tIns="0" rIns="0" bIns="0" rtlCol="0" anchor="ctr"/>
          <a:lstStyle/>
          <a:p>
            <a:pPr marL="0" indent="0">
              <a:buNone/>
            </a:pPr>
            <a:r>
              <a:rPr lang="en-US" sz="1150" b="1" kern="0" spc="200" dirty="0">
                <a:solidFill>
                  <a:srgbClr val="2B6E8F"/>
                </a:solidFill>
                <a:latin typeface="Calibri" pitchFamily="34" charset="0"/>
                <a:ea typeface="Calibri" pitchFamily="34" charset="-122"/>
                <a:cs typeface="Calibri" pitchFamily="34" charset="-120"/>
              </a:rPr>
              <a:t>CONTEXT</a:t>
            </a:r>
            <a:endParaRPr lang="en-US" sz="1150" dirty="0"/>
          </a:p>
        </p:txBody>
      </p:sp>
      <p:sp>
        <p:nvSpPr>
          <p:cNvPr id="3" name="Text 1"/>
          <p:cNvSpPr/>
          <p:nvPr/>
        </p:nvSpPr>
        <p:spPr>
          <a:xfrm>
            <a:off x="502920" y="676656"/>
            <a:ext cx="10515600" cy="640080"/>
          </a:xfrm>
          <a:prstGeom prst="rect">
            <a:avLst/>
          </a:prstGeom>
          <a:noFill/>
          <a:ln/>
        </p:spPr>
        <p:txBody>
          <a:bodyPr wrap="square" lIns="0" tIns="0" rIns="0" bIns="0" rtlCol="0" anchor="ctr"/>
          <a:lstStyle/>
          <a:p>
            <a:pPr marL="0" indent="0">
              <a:buNone/>
            </a:pPr>
            <a:r>
              <a:rPr lang="en-US" sz="3000" b="1" dirty="0">
                <a:solidFill>
                  <a:srgbClr val="15331F"/>
                </a:solidFill>
                <a:latin typeface="Cambria" pitchFamily="34" charset="0"/>
                <a:ea typeface="Cambria" pitchFamily="34" charset="-122"/>
                <a:cs typeface="Cambria" pitchFamily="34" charset="-120"/>
              </a:rPr>
              <a:t>Eagle Gold, Land Use Planning &amp; Mining</a:t>
            </a:r>
            <a:endParaRPr lang="en-US" sz="3000" dirty="0"/>
          </a:p>
        </p:txBody>
      </p:sp>
      <p:sp>
        <p:nvSpPr>
          <p:cNvPr id="4" name="Text 2"/>
          <p:cNvSpPr/>
          <p:nvPr/>
        </p:nvSpPr>
        <p:spPr>
          <a:xfrm>
            <a:off x="502920" y="1280160"/>
            <a:ext cx="10515600" cy="365760"/>
          </a:xfrm>
          <a:prstGeom prst="rect">
            <a:avLst/>
          </a:prstGeom>
          <a:noFill/>
          <a:ln/>
        </p:spPr>
        <p:txBody>
          <a:bodyPr wrap="square" lIns="0" tIns="0" rIns="0" bIns="0" rtlCol="0" anchor="ctr"/>
          <a:lstStyle/>
          <a:p>
            <a:pPr marL="0" indent="0">
              <a:buNone/>
            </a:pPr>
            <a:r>
              <a:rPr lang="en-US" sz="1250" i="1" dirty="0">
                <a:solidFill>
                  <a:srgbClr val="53503F"/>
                </a:solidFill>
                <a:latin typeface="Calibri" pitchFamily="34" charset="0"/>
                <a:ea typeface="Calibri" pitchFamily="34" charset="-122"/>
                <a:cs typeface="Calibri" pitchFamily="34" charset="-120"/>
              </a:rPr>
              <a:t>The events and pressures shaping mining decisions in the Traditional Territory today</a:t>
            </a:r>
            <a:endParaRPr lang="en-US" sz="1250" dirty="0"/>
          </a:p>
        </p:txBody>
      </p:sp>
      <p:sp>
        <p:nvSpPr>
          <p:cNvPr id="5" name="Shape 3"/>
          <p:cNvSpPr/>
          <p:nvPr/>
        </p:nvSpPr>
        <p:spPr>
          <a:xfrm>
            <a:off x="502920" y="1965960"/>
            <a:ext cx="6675120" cy="114300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6" name="Text 4"/>
          <p:cNvSpPr/>
          <p:nvPr/>
        </p:nvSpPr>
        <p:spPr>
          <a:xfrm>
            <a:off x="731520" y="2130552"/>
            <a:ext cx="548640" cy="822960"/>
          </a:xfrm>
          <a:prstGeom prst="rect">
            <a:avLst/>
          </a:prstGeom>
          <a:noFill/>
          <a:ln/>
        </p:spPr>
        <p:txBody>
          <a:bodyPr wrap="square" lIns="0" tIns="0" rIns="0" bIns="0" rtlCol="0" anchor="ctr"/>
          <a:lstStyle/>
          <a:p>
            <a:pPr marL="0" indent="0" algn="ctr">
              <a:buNone/>
            </a:pPr>
            <a:r>
              <a:rPr lang="en-US" sz="3400" b="1" dirty="0">
                <a:solidFill>
                  <a:srgbClr val="2B6E8F"/>
                </a:solidFill>
                <a:latin typeface="Cambria" pitchFamily="34" charset="0"/>
                <a:ea typeface="Cambria" pitchFamily="34" charset="-122"/>
                <a:cs typeface="Cambria" pitchFamily="34" charset="-120"/>
              </a:rPr>
              <a:t>1</a:t>
            </a:r>
            <a:endParaRPr lang="en-US" sz="3400" dirty="0"/>
          </a:p>
        </p:txBody>
      </p:sp>
      <p:sp>
        <p:nvSpPr>
          <p:cNvPr id="7" name="Text 5"/>
          <p:cNvSpPr/>
          <p:nvPr/>
        </p:nvSpPr>
        <p:spPr>
          <a:xfrm>
            <a:off x="1417320" y="2112264"/>
            <a:ext cx="5577840" cy="365760"/>
          </a:xfrm>
          <a:prstGeom prst="rect">
            <a:avLst/>
          </a:prstGeom>
          <a:noFill/>
          <a:ln/>
        </p:spPr>
        <p:txBody>
          <a:bodyPr wrap="square" lIns="0" tIns="0" rIns="0" bIns="0" rtlCol="0" anchor="ctr"/>
          <a:lstStyle/>
          <a:p>
            <a:pPr marL="0" indent="0">
              <a:buNone/>
            </a:pPr>
            <a:r>
              <a:rPr lang="en-US" sz="1500" b="1" dirty="0">
                <a:solidFill>
                  <a:srgbClr val="15331F"/>
                </a:solidFill>
                <a:latin typeface="Cambria" pitchFamily="34" charset="0"/>
                <a:ea typeface="Cambria" pitchFamily="34" charset="-122"/>
                <a:cs typeface="Cambria" pitchFamily="34" charset="-120"/>
              </a:rPr>
              <a:t>June 24, 2024 — Two Turning Points</a:t>
            </a:r>
            <a:endParaRPr lang="en-US" sz="1500" dirty="0"/>
          </a:p>
        </p:txBody>
      </p:sp>
      <p:sp>
        <p:nvSpPr>
          <p:cNvPr id="8" name="Text 6"/>
          <p:cNvSpPr/>
          <p:nvPr/>
        </p:nvSpPr>
        <p:spPr>
          <a:xfrm>
            <a:off x="1417320" y="2468880"/>
            <a:ext cx="5577840" cy="594360"/>
          </a:xfrm>
          <a:prstGeom prst="rect">
            <a:avLst/>
          </a:prstGeom>
          <a:noFill/>
          <a:ln/>
        </p:spPr>
        <p:txBody>
          <a:bodyPr wrap="square" lIns="0" tIns="0" rIns="0" bIns="0" rtlCol="0" anchor="ctr"/>
          <a:lstStyle/>
          <a:p>
            <a:pPr marL="0" indent="0">
              <a:lnSpc>
                <a:spcPct val="125000"/>
              </a:lnSpc>
              <a:buNone/>
            </a:pPr>
            <a:r>
              <a:rPr lang="en-US" sz="1150" dirty="0">
                <a:solidFill>
                  <a:srgbClr val="53503F"/>
                </a:solidFill>
                <a:latin typeface="Calibri" pitchFamily="34" charset="0"/>
                <a:ea typeface="Calibri" pitchFamily="34" charset="-122"/>
                <a:cs typeface="Calibri" pitchFamily="34" charset="-120"/>
              </a:rPr>
              <a:t>The Eagle Gold Mine catastrophe struck the same day Chief and Council adopted the Mining Policy, after years of discussion with leadership, Citizens, and advisors.</a:t>
            </a:r>
            <a:endParaRPr lang="en-US" sz="1150" dirty="0"/>
          </a:p>
        </p:txBody>
      </p:sp>
      <p:sp>
        <p:nvSpPr>
          <p:cNvPr id="9" name="Shape 7"/>
          <p:cNvSpPr/>
          <p:nvPr/>
        </p:nvSpPr>
        <p:spPr>
          <a:xfrm>
            <a:off x="502920" y="3291840"/>
            <a:ext cx="6675120" cy="114300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0" name="Text 8"/>
          <p:cNvSpPr/>
          <p:nvPr/>
        </p:nvSpPr>
        <p:spPr>
          <a:xfrm>
            <a:off x="731520" y="3456432"/>
            <a:ext cx="548640" cy="822960"/>
          </a:xfrm>
          <a:prstGeom prst="rect">
            <a:avLst/>
          </a:prstGeom>
          <a:noFill/>
          <a:ln/>
        </p:spPr>
        <p:txBody>
          <a:bodyPr wrap="square" lIns="0" tIns="0" rIns="0" bIns="0" rtlCol="0" anchor="ctr"/>
          <a:lstStyle/>
          <a:p>
            <a:pPr marL="0" indent="0" algn="ctr">
              <a:buNone/>
            </a:pPr>
            <a:r>
              <a:rPr lang="en-US" sz="3400" b="1" dirty="0">
                <a:solidFill>
                  <a:srgbClr val="2B6E8F"/>
                </a:solidFill>
                <a:latin typeface="Cambria" pitchFamily="34" charset="0"/>
                <a:ea typeface="Cambria" pitchFamily="34" charset="-122"/>
                <a:cs typeface="Cambria" pitchFamily="34" charset="-120"/>
              </a:rPr>
              <a:t>2</a:t>
            </a:r>
            <a:endParaRPr lang="en-US" sz="3400" dirty="0"/>
          </a:p>
        </p:txBody>
      </p:sp>
      <p:sp>
        <p:nvSpPr>
          <p:cNvPr id="11" name="Text 9"/>
          <p:cNvSpPr/>
          <p:nvPr/>
        </p:nvSpPr>
        <p:spPr>
          <a:xfrm>
            <a:off x="1417320" y="3438144"/>
            <a:ext cx="5577840" cy="365760"/>
          </a:xfrm>
          <a:prstGeom prst="rect">
            <a:avLst/>
          </a:prstGeom>
          <a:noFill/>
          <a:ln/>
        </p:spPr>
        <p:txBody>
          <a:bodyPr wrap="square" lIns="0" tIns="0" rIns="0" bIns="0" rtlCol="0" anchor="ctr"/>
          <a:lstStyle/>
          <a:p>
            <a:pPr marL="0" indent="0">
              <a:buNone/>
            </a:pPr>
            <a:r>
              <a:rPr lang="en-US" sz="1500" b="1" dirty="0">
                <a:solidFill>
                  <a:srgbClr val="15331F"/>
                </a:solidFill>
                <a:latin typeface="Cambria" pitchFamily="34" charset="0"/>
                <a:ea typeface="Cambria" pitchFamily="34" charset="-122"/>
                <a:cs typeface="Cambria" pitchFamily="34" charset="-120"/>
              </a:rPr>
              <a:t>Chapter 11 Land Use Planning</a:t>
            </a:r>
            <a:endParaRPr lang="en-US" sz="1500" dirty="0"/>
          </a:p>
        </p:txBody>
      </p:sp>
      <p:sp>
        <p:nvSpPr>
          <p:cNvPr id="12" name="Text 10"/>
          <p:cNvSpPr/>
          <p:nvPr/>
        </p:nvSpPr>
        <p:spPr>
          <a:xfrm>
            <a:off x="1417320" y="3794760"/>
            <a:ext cx="5577840" cy="594360"/>
          </a:xfrm>
          <a:prstGeom prst="rect">
            <a:avLst/>
          </a:prstGeom>
          <a:noFill/>
          <a:ln/>
        </p:spPr>
        <p:txBody>
          <a:bodyPr wrap="square" lIns="0" tIns="0" rIns="0" bIns="0" rtlCol="0" anchor="ctr"/>
          <a:lstStyle/>
          <a:p>
            <a:pPr marL="0" indent="0">
              <a:lnSpc>
                <a:spcPct val="125000"/>
              </a:lnSpc>
              <a:buNone/>
            </a:pPr>
            <a:r>
              <a:rPr lang="en-US" sz="1150" dirty="0">
                <a:solidFill>
                  <a:srgbClr val="53503F"/>
                </a:solidFill>
                <a:latin typeface="Calibri" pitchFamily="34" charset="0"/>
                <a:ea typeface="Calibri" pitchFamily="34" charset="-122"/>
                <a:cs typeface="Calibri" pitchFamily="34" charset="-120"/>
              </a:rPr>
              <a:t>A holistic, cumulative view of socio-cultural, socio-economic and ecological effects — protecting FNNND’s relationship with land, water and wildlife.</a:t>
            </a:r>
            <a:endParaRPr lang="en-US" sz="1150" dirty="0"/>
          </a:p>
        </p:txBody>
      </p:sp>
      <p:sp>
        <p:nvSpPr>
          <p:cNvPr id="13" name="Shape 11"/>
          <p:cNvSpPr/>
          <p:nvPr/>
        </p:nvSpPr>
        <p:spPr>
          <a:xfrm>
            <a:off x="502920" y="4617720"/>
            <a:ext cx="6675120" cy="114300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4" name="Text 12"/>
          <p:cNvSpPr/>
          <p:nvPr/>
        </p:nvSpPr>
        <p:spPr>
          <a:xfrm>
            <a:off x="731520" y="4782312"/>
            <a:ext cx="548640" cy="822960"/>
          </a:xfrm>
          <a:prstGeom prst="rect">
            <a:avLst/>
          </a:prstGeom>
          <a:noFill/>
          <a:ln/>
        </p:spPr>
        <p:txBody>
          <a:bodyPr wrap="square" lIns="0" tIns="0" rIns="0" bIns="0" rtlCol="0" anchor="ctr"/>
          <a:lstStyle/>
          <a:p>
            <a:pPr marL="0" indent="0" algn="ctr">
              <a:buNone/>
            </a:pPr>
            <a:r>
              <a:rPr lang="en-US" sz="3400" b="1" dirty="0">
                <a:solidFill>
                  <a:srgbClr val="2B6E8F"/>
                </a:solidFill>
                <a:latin typeface="Cambria" pitchFamily="34" charset="0"/>
                <a:ea typeface="Cambria" pitchFamily="34" charset="-122"/>
                <a:cs typeface="Cambria" pitchFamily="34" charset="-120"/>
              </a:rPr>
              <a:t>3</a:t>
            </a:r>
            <a:endParaRPr lang="en-US" sz="3400" dirty="0"/>
          </a:p>
        </p:txBody>
      </p:sp>
      <p:sp>
        <p:nvSpPr>
          <p:cNvPr id="15" name="Text 13"/>
          <p:cNvSpPr/>
          <p:nvPr/>
        </p:nvSpPr>
        <p:spPr>
          <a:xfrm>
            <a:off x="1417320" y="4764024"/>
            <a:ext cx="5577840" cy="365760"/>
          </a:xfrm>
          <a:prstGeom prst="rect">
            <a:avLst/>
          </a:prstGeom>
          <a:noFill/>
          <a:ln/>
        </p:spPr>
        <p:txBody>
          <a:bodyPr wrap="square" lIns="0" tIns="0" rIns="0" bIns="0" rtlCol="0" anchor="ctr"/>
          <a:lstStyle/>
          <a:p>
            <a:pPr marL="0" indent="0">
              <a:buNone/>
            </a:pPr>
            <a:r>
              <a:rPr lang="en-US" sz="1500" b="1" dirty="0">
                <a:solidFill>
                  <a:srgbClr val="15331F"/>
                </a:solidFill>
                <a:latin typeface="Cambria" pitchFamily="34" charset="0"/>
                <a:ea typeface="Cambria" pitchFamily="34" charset="-122"/>
                <a:cs typeface="Cambria" pitchFamily="34" charset="-120"/>
              </a:rPr>
              <a:t>Consent Confirmed in Writing</a:t>
            </a:r>
            <a:endParaRPr lang="en-US" sz="1500" dirty="0"/>
          </a:p>
        </p:txBody>
      </p:sp>
      <p:sp>
        <p:nvSpPr>
          <p:cNvPr id="16" name="Text 14"/>
          <p:cNvSpPr/>
          <p:nvPr/>
        </p:nvSpPr>
        <p:spPr>
          <a:xfrm>
            <a:off x="1417320" y="5120640"/>
            <a:ext cx="5577840" cy="594360"/>
          </a:xfrm>
          <a:prstGeom prst="rect">
            <a:avLst/>
          </a:prstGeom>
          <a:noFill/>
          <a:ln/>
        </p:spPr>
        <p:txBody>
          <a:bodyPr wrap="square" lIns="0" tIns="0" rIns="0" bIns="0" rtlCol="0" anchor="ctr"/>
          <a:lstStyle/>
          <a:p>
            <a:pPr marL="0" indent="0">
              <a:lnSpc>
                <a:spcPct val="125000"/>
              </a:lnSpc>
              <a:buNone/>
            </a:pPr>
            <a:r>
              <a:rPr lang="en-US" sz="1150" dirty="0">
                <a:solidFill>
                  <a:srgbClr val="53503F"/>
                </a:solidFill>
                <a:latin typeface="Calibri" pitchFamily="34" charset="0"/>
                <a:ea typeface="Calibri" pitchFamily="34" charset="-122"/>
                <a:cs typeface="Calibri" pitchFamily="34" charset="-120"/>
              </a:rPr>
              <a:t>For FNNND to consider any proposed project, proponents must confirm in writing it will only proceed with FNNND’s consent — without consent, it must not proceed.</a:t>
            </a:r>
            <a:endParaRPr lang="en-US" sz="1150" dirty="0"/>
          </a:p>
        </p:txBody>
      </p:sp>
      <p:sp>
        <p:nvSpPr>
          <p:cNvPr id="17" name="Text 15"/>
          <p:cNvSpPr/>
          <p:nvPr/>
        </p:nvSpPr>
        <p:spPr>
          <a:xfrm>
            <a:off x="7452360" y="1828800"/>
            <a:ext cx="4206240" cy="274320"/>
          </a:xfrm>
          <a:prstGeom prst="rect">
            <a:avLst/>
          </a:prstGeom>
          <a:noFill/>
          <a:ln/>
        </p:spPr>
        <p:txBody>
          <a:bodyPr wrap="square" lIns="0" tIns="0" rIns="0" bIns="0" rtlCol="0" anchor="ctr"/>
          <a:lstStyle/>
          <a:p>
            <a:pPr marL="0" indent="0">
              <a:buNone/>
            </a:pPr>
            <a:r>
              <a:rPr lang="en-US" sz="1100" b="1" kern="0" spc="150" dirty="0">
                <a:solidFill>
                  <a:srgbClr val="2B6E8F"/>
                </a:solidFill>
                <a:latin typeface="Calibri" pitchFamily="34" charset="0"/>
                <a:ea typeface="Calibri" pitchFamily="34" charset="-122"/>
                <a:cs typeface="Calibri" pitchFamily="34" charset="-120"/>
              </a:rPr>
              <a:t>MINING PRESSURE ON THE TERRITORY</a:t>
            </a:r>
            <a:endParaRPr lang="en-US" sz="1100" dirty="0"/>
          </a:p>
        </p:txBody>
      </p:sp>
      <p:sp>
        <p:nvSpPr>
          <p:cNvPr id="18" name="Shape 16"/>
          <p:cNvSpPr/>
          <p:nvPr/>
        </p:nvSpPr>
        <p:spPr>
          <a:xfrm>
            <a:off x="7452360" y="2203704"/>
            <a:ext cx="82296" cy="82296"/>
          </a:xfrm>
          <a:prstGeom prst="ellipse">
            <a:avLst/>
          </a:prstGeom>
          <a:solidFill>
            <a:srgbClr val="C9962F"/>
          </a:solidFill>
          <a:ln/>
        </p:spPr>
        <p:txBody>
          <a:bodyPr/>
          <a:lstStyle/>
          <a:p>
            <a:endParaRPr lang="en-CA"/>
          </a:p>
        </p:txBody>
      </p:sp>
      <p:sp>
        <p:nvSpPr>
          <p:cNvPr id="19" name="Text 17"/>
          <p:cNvSpPr/>
          <p:nvPr/>
        </p:nvSpPr>
        <p:spPr>
          <a:xfrm>
            <a:off x="7662672" y="2093976"/>
            <a:ext cx="4023360" cy="274320"/>
          </a:xfrm>
          <a:prstGeom prst="rect">
            <a:avLst/>
          </a:prstGeom>
          <a:noFill/>
          <a:ln/>
        </p:spPr>
        <p:txBody>
          <a:bodyPr wrap="square" lIns="0" tIns="0" rIns="0" bIns="0" rtlCol="0" anchor="ctr"/>
          <a:lstStyle/>
          <a:p>
            <a:pPr marL="0" indent="0">
              <a:buNone/>
            </a:pPr>
            <a:r>
              <a:rPr lang="en-US" sz="1150" b="1" dirty="0">
                <a:solidFill>
                  <a:srgbClr val="221F18"/>
                </a:solidFill>
                <a:latin typeface="Calibri" pitchFamily="34" charset="0"/>
                <a:ea typeface="Calibri" pitchFamily="34" charset="-122"/>
                <a:cs typeface="Calibri" pitchFamily="34" charset="-120"/>
              </a:rPr>
              <a:t>82,000 Claims</a:t>
            </a:r>
            <a:endParaRPr lang="en-US" sz="1150" dirty="0"/>
          </a:p>
        </p:txBody>
      </p:sp>
      <p:sp>
        <p:nvSpPr>
          <p:cNvPr id="20" name="Text 18"/>
          <p:cNvSpPr/>
          <p:nvPr/>
        </p:nvSpPr>
        <p:spPr>
          <a:xfrm>
            <a:off x="7662672" y="2368296"/>
            <a:ext cx="4023360" cy="594360"/>
          </a:xfrm>
          <a:prstGeom prst="rect">
            <a:avLst/>
          </a:prstGeom>
          <a:noFill/>
          <a:ln/>
        </p:spPr>
        <p:txBody>
          <a:bodyPr wrap="square" lIns="0" tIns="0" rIns="0" bIns="0" rtlCol="0" anchor="ctr"/>
          <a:lstStyle/>
          <a:p>
            <a:pPr marL="0" indent="0">
              <a:lnSpc>
                <a:spcPct val="125000"/>
              </a:lnSpc>
              <a:buNone/>
            </a:pPr>
            <a:r>
              <a:rPr lang="en-US" sz="1000" dirty="0">
                <a:solidFill>
                  <a:srgbClr val="53503F"/>
                </a:solidFill>
                <a:latin typeface="Calibri" pitchFamily="34" charset="0"/>
                <a:ea typeface="Calibri" pitchFamily="34" charset="-122"/>
                <a:cs typeface="Calibri" pitchFamily="34" charset="-120"/>
              </a:rPr>
              <a:t>Quartz and placer claims sit on the Traditional Territory — a focal point for Yukon mineral development.</a:t>
            </a:r>
            <a:endParaRPr lang="en-US" sz="1000" dirty="0"/>
          </a:p>
        </p:txBody>
      </p:sp>
      <p:sp>
        <p:nvSpPr>
          <p:cNvPr id="21" name="Shape 19"/>
          <p:cNvSpPr/>
          <p:nvPr/>
        </p:nvSpPr>
        <p:spPr>
          <a:xfrm>
            <a:off x="7452360" y="3182112"/>
            <a:ext cx="82296" cy="82296"/>
          </a:xfrm>
          <a:prstGeom prst="ellipse">
            <a:avLst/>
          </a:prstGeom>
          <a:solidFill>
            <a:srgbClr val="C9962F"/>
          </a:solidFill>
          <a:ln/>
        </p:spPr>
        <p:txBody>
          <a:bodyPr/>
          <a:lstStyle/>
          <a:p>
            <a:endParaRPr lang="en-CA"/>
          </a:p>
        </p:txBody>
      </p:sp>
      <p:sp>
        <p:nvSpPr>
          <p:cNvPr id="22" name="Text 20"/>
          <p:cNvSpPr/>
          <p:nvPr/>
        </p:nvSpPr>
        <p:spPr>
          <a:xfrm>
            <a:off x="7662672" y="3072384"/>
            <a:ext cx="4023360" cy="274320"/>
          </a:xfrm>
          <a:prstGeom prst="rect">
            <a:avLst/>
          </a:prstGeom>
          <a:noFill/>
          <a:ln/>
        </p:spPr>
        <p:txBody>
          <a:bodyPr wrap="square" lIns="0" tIns="0" rIns="0" bIns="0" rtlCol="0" anchor="ctr"/>
          <a:lstStyle/>
          <a:p>
            <a:pPr marL="0" indent="0">
              <a:buNone/>
            </a:pPr>
            <a:r>
              <a:rPr lang="en-US" sz="1150" b="1" dirty="0">
                <a:solidFill>
                  <a:srgbClr val="221F18"/>
                </a:solidFill>
                <a:latin typeface="Calibri" pitchFamily="34" charset="0"/>
                <a:ea typeface="Calibri" pitchFamily="34" charset="-122"/>
                <a:cs typeface="Calibri" pitchFamily="34" charset="-120"/>
              </a:rPr>
              <a:t>43% of Yukon Quartz Claims</a:t>
            </a:r>
            <a:endParaRPr lang="en-US" sz="1150" dirty="0"/>
          </a:p>
        </p:txBody>
      </p:sp>
      <p:sp>
        <p:nvSpPr>
          <p:cNvPr id="23" name="Text 21"/>
          <p:cNvSpPr/>
          <p:nvPr/>
        </p:nvSpPr>
        <p:spPr>
          <a:xfrm>
            <a:off x="7662672" y="3346704"/>
            <a:ext cx="4023360" cy="594360"/>
          </a:xfrm>
          <a:prstGeom prst="rect">
            <a:avLst/>
          </a:prstGeom>
          <a:noFill/>
          <a:ln/>
        </p:spPr>
        <p:txBody>
          <a:bodyPr wrap="square" lIns="0" tIns="0" rIns="0" bIns="0" rtlCol="0" anchor="ctr"/>
          <a:lstStyle/>
          <a:p>
            <a:pPr marL="0" indent="0">
              <a:lnSpc>
                <a:spcPct val="125000"/>
              </a:lnSpc>
              <a:buNone/>
            </a:pPr>
            <a:r>
              <a:rPr lang="en-US" sz="1000" dirty="0">
                <a:solidFill>
                  <a:srgbClr val="53503F"/>
                </a:solidFill>
                <a:latin typeface="Calibri" pitchFamily="34" charset="0"/>
                <a:ea typeface="Calibri" pitchFamily="34" charset="-122"/>
                <a:cs typeface="Calibri" pitchFamily="34" charset="-120"/>
              </a:rPr>
              <a:t>Approximately 43% of all quartz mining claims in the Yukon are located on FNNND’s Traditional Territory.</a:t>
            </a:r>
            <a:endParaRPr lang="en-US" sz="1000" dirty="0"/>
          </a:p>
        </p:txBody>
      </p:sp>
      <p:sp>
        <p:nvSpPr>
          <p:cNvPr id="24" name="Shape 22"/>
          <p:cNvSpPr/>
          <p:nvPr/>
        </p:nvSpPr>
        <p:spPr>
          <a:xfrm>
            <a:off x="7452360" y="4160520"/>
            <a:ext cx="82296" cy="82296"/>
          </a:xfrm>
          <a:prstGeom prst="ellipse">
            <a:avLst/>
          </a:prstGeom>
          <a:solidFill>
            <a:srgbClr val="C9962F"/>
          </a:solidFill>
          <a:ln/>
        </p:spPr>
        <p:txBody>
          <a:bodyPr/>
          <a:lstStyle/>
          <a:p>
            <a:endParaRPr lang="en-CA"/>
          </a:p>
        </p:txBody>
      </p:sp>
      <p:sp>
        <p:nvSpPr>
          <p:cNvPr id="25" name="Text 23"/>
          <p:cNvSpPr/>
          <p:nvPr/>
        </p:nvSpPr>
        <p:spPr>
          <a:xfrm>
            <a:off x="7662672" y="4050792"/>
            <a:ext cx="4023360" cy="274320"/>
          </a:xfrm>
          <a:prstGeom prst="rect">
            <a:avLst/>
          </a:prstGeom>
          <a:noFill/>
          <a:ln/>
        </p:spPr>
        <p:txBody>
          <a:bodyPr wrap="square" lIns="0" tIns="0" rIns="0" bIns="0" rtlCol="0" anchor="ctr"/>
          <a:lstStyle/>
          <a:p>
            <a:pPr marL="0" indent="0">
              <a:buNone/>
            </a:pPr>
            <a:r>
              <a:rPr lang="en-US" sz="1150" b="1" dirty="0">
                <a:solidFill>
                  <a:srgbClr val="221F18"/>
                </a:solidFill>
                <a:latin typeface="Calibri" pitchFamily="34" charset="0"/>
                <a:ea typeface="Calibri" pitchFamily="34" charset="-122"/>
                <a:cs typeface="Calibri" pitchFamily="34" charset="-120"/>
              </a:rPr>
              <a:t>Courts on Planning-Period Development</a:t>
            </a:r>
            <a:endParaRPr lang="en-US" sz="1150" dirty="0"/>
          </a:p>
        </p:txBody>
      </p:sp>
      <p:sp>
        <p:nvSpPr>
          <p:cNvPr id="26" name="Text 24"/>
          <p:cNvSpPr/>
          <p:nvPr/>
        </p:nvSpPr>
        <p:spPr>
          <a:xfrm>
            <a:off x="7662672" y="4325112"/>
            <a:ext cx="4023360" cy="594360"/>
          </a:xfrm>
          <a:prstGeom prst="rect">
            <a:avLst/>
          </a:prstGeom>
          <a:noFill/>
          <a:ln/>
        </p:spPr>
        <p:txBody>
          <a:bodyPr wrap="square" lIns="0" tIns="0" rIns="0" bIns="0" rtlCol="0" anchor="ctr"/>
          <a:lstStyle/>
          <a:p>
            <a:pPr marL="0" indent="0">
              <a:lnSpc>
                <a:spcPct val="125000"/>
              </a:lnSpc>
              <a:buNone/>
            </a:pPr>
            <a:r>
              <a:rPr lang="en-US" sz="1000" dirty="0">
                <a:solidFill>
                  <a:srgbClr val="53503F"/>
                </a:solidFill>
                <a:latin typeface="Calibri" pitchFamily="34" charset="0"/>
                <a:ea typeface="Calibri" pitchFamily="34" charset="-122"/>
                <a:cs typeface="Calibri" pitchFamily="34" charset="-120"/>
              </a:rPr>
              <a:t>Yukon courts have recognized that authorizing development during land use planning may impact the eventual plan, the planning process, and FNNND’s treaty rights.</a:t>
            </a:r>
            <a:endParaRPr lang="en-US" sz="1000" dirty="0"/>
          </a:p>
        </p:txBody>
      </p:sp>
      <p:sp>
        <p:nvSpPr>
          <p:cNvPr id="27" name="Shape 25"/>
          <p:cNvSpPr/>
          <p:nvPr/>
        </p:nvSpPr>
        <p:spPr>
          <a:xfrm>
            <a:off x="7452360" y="5138928"/>
            <a:ext cx="82296" cy="82296"/>
          </a:xfrm>
          <a:prstGeom prst="ellipse">
            <a:avLst/>
          </a:prstGeom>
          <a:solidFill>
            <a:srgbClr val="C9962F"/>
          </a:solidFill>
          <a:ln/>
        </p:spPr>
        <p:txBody>
          <a:bodyPr/>
          <a:lstStyle/>
          <a:p>
            <a:endParaRPr lang="en-CA"/>
          </a:p>
        </p:txBody>
      </p:sp>
      <p:sp>
        <p:nvSpPr>
          <p:cNvPr id="28" name="Text 26"/>
          <p:cNvSpPr/>
          <p:nvPr/>
        </p:nvSpPr>
        <p:spPr>
          <a:xfrm>
            <a:off x="7662672" y="5029200"/>
            <a:ext cx="4023360" cy="274320"/>
          </a:xfrm>
          <a:prstGeom prst="rect">
            <a:avLst/>
          </a:prstGeom>
          <a:noFill/>
          <a:ln/>
        </p:spPr>
        <p:txBody>
          <a:bodyPr wrap="square" lIns="0" tIns="0" rIns="0" bIns="0" rtlCol="0" anchor="ctr"/>
          <a:lstStyle/>
          <a:p>
            <a:pPr marL="0" indent="0">
              <a:buNone/>
            </a:pPr>
            <a:r>
              <a:rPr lang="en-US" sz="1150" b="1" dirty="0">
                <a:solidFill>
                  <a:srgbClr val="221F18"/>
                </a:solidFill>
                <a:latin typeface="Calibri" pitchFamily="34" charset="0"/>
                <a:ea typeface="Calibri" pitchFamily="34" charset="-122"/>
                <a:cs typeface="Calibri" pitchFamily="34" charset="-120"/>
              </a:rPr>
              <a:t>Clear Treaty Rights to Govern</a:t>
            </a:r>
            <a:endParaRPr lang="en-US" sz="1150" dirty="0"/>
          </a:p>
        </p:txBody>
      </p:sp>
      <p:sp>
        <p:nvSpPr>
          <p:cNvPr id="29" name="Text 27"/>
          <p:cNvSpPr/>
          <p:nvPr/>
        </p:nvSpPr>
        <p:spPr>
          <a:xfrm>
            <a:off x="7662672" y="5303520"/>
            <a:ext cx="4023360" cy="594360"/>
          </a:xfrm>
          <a:prstGeom prst="rect">
            <a:avLst/>
          </a:prstGeom>
          <a:noFill/>
          <a:ln/>
        </p:spPr>
        <p:txBody>
          <a:bodyPr wrap="square" lIns="0" tIns="0" rIns="0" bIns="0" rtlCol="0" anchor="ctr"/>
          <a:lstStyle/>
          <a:p>
            <a:pPr marL="0" indent="0">
              <a:lnSpc>
                <a:spcPct val="125000"/>
              </a:lnSpc>
              <a:buNone/>
            </a:pPr>
            <a:r>
              <a:rPr lang="en-US" sz="1000" dirty="0">
                <a:solidFill>
                  <a:srgbClr val="53503F"/>
                </a:solidFill>
                <a:latin typeface="Calibri" pitchFamily="34" charset="0"/>
                <a:ea typeface="Calibri" pitchFamily="34" charset="-122"/>
                <a:cs typeface="Calibri" pitchFamily="34" charset="-120"/>
              </a:rPr>
              <a:t>FNNND governs its Traditional Territory in a way that honors its rights, practices, and values — especially now that Chapter 11 planning has begun.</a:t>
            </a:r>
            <a:endParaRPr lang="en-US" sz="1000" dirty="0"/>
          </a:p>
        </p:txBody>
      </p:sp>
      <p:sp>
        <p:nvSpPr>
          <p:cNvPr id="30" name="Text 28"/>
          <p:cNvSpPr/>
          <p:nvPr/>
        </p:nvSpPr>
        <p:spPr>
          <a:xfrm>
            <a:off x="502920" y="6473952"/>
            <a:ext cx="11185855" cy="274320"/>
          </a:xfrm>
          <a:prstGeom prst="rect">
            <a:avLst/>
          </a:prstGeom>
          <a:noFill/>
          <a:ln/>
        </p:spPr>
        <p:txBody>
          <a:bodyPr wrap="square" lIns="0" tIns="0" rIns="0" bIns="0" rtlCol="0" anchor="ctr"/>
          <a:lstStyle/>
          <a:p>
            <a:pPr marL="0" indent="0" algn="l">
              <a:buNone/>
            </a:pPr>
            <a:r>
              <a:rPr lang="en-US" sz="900" dirty="0">
                <a:solidFill>
                  <a:srgbClr val="53503F"/>
                </a:solidFill>
                <a:latin typeface="Calibri" pitchFamily="34" charset="0"/>
                <a:ea typeface="Calibri" pitchFamily="34" charset="-122"/>
                <a:cs typeface="Calibri" pitchFamily="34" charset="-120"/>
              </a:rPr>
              <a:t>Page 3</a:t>
            </a:r>
            <a:endParaRPr lang="en-US" sz="900" dirty="0"/>
          </a:p>
        </p:txBody>
      </p:sp>
      <p:sp>
        <p:nvSpPr>
          <p:cNvPr id="31" name="Text 29"/>
          <p:cNvSpPr/>
          <p:nvPr/>
        </p:nvSpPr>
        <p:spPr>
          <a:xfrm>
            <a:off x="502920" y="6473952"/>
            <a:ext cx="11185855" cy="274320"/>
          </a:xfrm>
          <a:prstGeom prst="rect">
            <a:avLst/>
          </a:prstGeom>
          <a:noFill/>
          <a:ln/>
        </p:spPr>
        <p:txBody>
          <a:bodyPr wrap="square" lIns="0" tIns="0" rIns="0" bIns="0" rtlCol="0" anchor="ctr"/>
          <a:lstStyle/>
          <a:p>
            <a:pPr marL="0" indent="0" algn="r">
              <a:buNone/>
            </a:pPr>
            <a:r>
              <a:rPr lang="en-US" sz="900" dirty="0">
                <a:solidFill>
                  <a:srgbClr val="53503F"/>
                </a:solidFill>
                <a:latin typeface="Calibri" pitchFamily="34" charset="0"/>
                <a:ea typeface="Calibri" pitchFamily="34" charset="-122"/>
                <a:cs typeface="Calibri" pitchFamily="34" charset="-120"/>
              </a:rPr>
              <a:t>FNNND Mining Policy · June 24, 2024</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411480"/>
            <a:ext cx="7315200" cy="274320"/>
          </a:xfrm>
          <a:prstGeom prst="rect">
            <a:avLst/>
          </a:prstGeom>
          <a:noFill/>
          <a:ln/>
        </p:spPr>
        <p:txBody>
          <a:bodyPr wrap="square" lIns="0" tIns="0" rIns="0" bIns="0" rtlCol="0" anchor="ctr"/>
          <a:lstStyle/>
          <a:p>
            <a:pPr marL="0" indent="0">
              <a:buNone/>
            </a:pPr>
            <a:r>
              <a:rPr lang="en-US" sz="1150" b="1" kern="0" spc="200" dirty="0">
                <a:solidFill>
                  <a:srgbClr val="2B6E8F"/>
                </a:solidFill>
                <a:latin typeface="Calibri" pitchFamily="34" charset="0"/>
                <a:ea typeface="Calibri" pitchFamily="34" charset="-122"/>
                <a:cs typeface="Calibri" pitchFamily="34" charset="-120"/>
              </a:rPr>
              <a:t>CULTURAL FOUNDATION</a:t>
            </a:r>
            <a:endParaRPr lang="en-US" sz="1150" dirty="0"/>
          </a:p>
        </p:txBody>
      </p:sp>
      <p:sp>
        <p:nvSpPr>
          <p:cNvPr id="3" name="Text 1"/>
          <p:cNvSpPr/>
          <p:nvPr/>
        </p:nvSpPr>
        <p:spPr>
          <a:xfrm>
            <a:off x="502920" y="676656"/>
            <a:ext cx="10515600" cy="640080"/>
          </a:xfrm>
          <a:prstGeom prst="rect">
            <a:avLst/>
          </a:prstGeom>
          <a:noFill/>
          <a:ln/>
        </p:spPr>
        <p:txBody>
          <a:bodyPr wrap="square" lIns="0" tIns="0" rIns="0" bIns="0" rtlCol="0" anchor="ctr"/>
          <a:lstStyle/>
          <a:p>
            <a:pPr marL="0" indent="0">
              <a:buNone/>
            </a:pPr>
            <a:r>
              <a:rPr lang="en-US" sz="3000" b="1" dirty="0">
                <a:solidFill>
                  <a:srgbClr val="15331F"/>
                </a:solidFill>
                <a:latin typeface="Cambria" pitchFamily="34" charset="0"/>
                <a:ea typeface="Cambria" pitchFamily="34" charset="-122"/>
                <a:cs typeface="Cambria" pitchFamily="34" charset="-120"/>
              </a:rPr>
              <a:t>The Four Values of Dän Ki</a:t>
            </a:r>
            <a:endParaRPr lang="en-US" sz="3000" dirty="0"/>
          </a:p>
        </p:txBody>
      </p:sp>
      <p:sp>
        <p:nvSpPr>
          <p:cNvPr id="4" name="Text 2"/>
          <p:cNvSpPr/>
          <p:nvPr/>
        </p:nvSpPr>
        <p:spPr>
          <a:xfrm>
            <a:off x="502920" y="1280160"/>
            <a:ext cx="10515600" cy="365760"/>
          </a:xfrm>
          <a:prstGeom prst="rect">
            <a:avLst/>
          </a:prstGeom>
          <a:noFill/>
          <a:ln/>
        </p:spPr>
        <p:txBody>
          <a:bodyPr wrap="square" lIns="0" tIns="0" rIns="0" bIns="0" rtlCol="0" anchor="ctr"/>
          <a:lstStyle/>
          <a:p>
            <a:pPr marL="0" indent="0">
              <a:buNone/>
            </a:pPr>
            <a:r>
              <a:rPr lang="en-US" sz="1250" i="1" dirty="0">
                <a:solidFill>
                  <a:srgbClr val="53503F"/>
                </a:solidFill>
                <a:latin typeface="Calibri" pitchFamily="34" charset="0"/>
                <a:ea typeface="Calibri" pitchFamily="34" charset="-122"/>
                <a:cs typeface="Calibri" pitchFamily="34" charset="-120"/>
              </a:rPr>
              <a:t>"Our Way" — the principles guiding every FNNND mining decision</a:t>
            </a:r>
            <a:endParaRPr lang="en-US" sz="1250" dirty="0"/>
          </a:p>
        </p:txBody>
      </p:sp>
      <p:sp>
        <p:nvSpPr>
          <p:cNvPr id="5" name="Shape 3"/>
          <p:cNvSpPr/>
          <p:nvPr/>
        </p:nvSpPr>
        <p:spPr>
          <a:xfrm>
            <a:off x="502920" y="1920240"/>
            <a:ext cx="5349240" cy="19659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6" name="Text 4"/>
          <p:cNvSpPr/>
          <p:nvPr/>
        </p:nvSpPr>
        <p:spPr>
          <a:xfrm>
            <a:off x="777240" y="2121408"/>
            <a:ext cx="4800600" cy="320040"/>
          </a:xfrm>
          <a:prstGeom prst="rect">
            <a:avLst/>
          </a:prstGeom>
          <a:noFill/>
          <a:ln/>
        </p:spPr>
        <p:txBody>
          <a:bodyPr wrap="square" lIns="0" tIns="0" rIns="0" bIns="0" rtlCol="0" anchor="ctr"/>
          <a:lstStyle/>
          <a:p>
            <a:pPr marL="0" indent="0">
              <a:buNone/>
            </a:pPr>
            <a:r>
              <a:rPr lang="en-US" sz="1500" i="1" dirty="0">
                <a:solidFill>
                  <a:srgbClr val="A8442A"/>
                </a:solidFill>
                <a:latin typeface="Cambria" pitchFamily="34" charset="0"/>
                <a:ea typeface="Cambria" pitchFamily="34" charset="-122"/>
                <a:cs typeface="Cambria" pitchFamily="34" charset="-120"/>
              </a:rPr>
              <a:t>Náłats’int’ra</a:t>
            </a:r>
            <a:endParaRPr lang="en-US" sz="1500" dirty="0"/>
          </a:p>
        </p:txBody>
      </p:sp>
      <p:sp>
        <p:nvSpPr>
          <p:cNvPr id="7" name="Text 5"/>
          <p:cNvSpPr/>
          <p:nvPr/>
        </p:nvSpPr>
        <p:spPr>
          <a:xfrm>
            <a:off x="777240" y="2450592"/>
            <a:ext cx="4800600" cy="365760"/>
          </a:xfrm>
          <a:prstGeom prst="rect">
            <a:avLst/>
          </a:prstGeom>
          <a:noFill/>
          <a:ln/>
        </p:spPr>
        <p:txBody>
          <a:bodyPr wrap="square" lIns="0" tIns="0" rIns="0" bIns="0" rtlCol="0" anchor="ctr"/>
          <a:lstStyle/>
          <a:p>
            <a:pPr marL="0" indent="0">
              <a:buNone/>
            </a:pPr>
            <a:r>
              <a:rPr lang="en-US" sz="1800" b="1" dirty="0">
                <a:solidFill>
                  <a:srgbClr val="15331F"/>
                </a:solidFill>
                <a:latin typeface="Cambria" pitchFamily="34" charset="0"/>
                <a:ea typeface="Cambria" pitchFamily="34" charset="-122"/>
                <a:cs typeface="Cambria" pitchFamily="34" charset="-120"/>
              </a:rPr>
              <a:t>Respect</a:t>
            </a:r>
            <a:endParaRPr lang="en-US" sz="1800" dirty="0"/>
          </a:p>
        </p:txBody>
      </p:sp>
      <p:sp>
        <p:nvSpPr>
          <p:cNvPr id="8" name="Text 6"/>
          <p:cNvSpPr/>
          <p:nvPr/>
        </p:nvSpPr>
        <p:spPr>
          <a:xfrm>
            <a:off x="777240" y="2907792"/>
            <a:ext cx="4800600" cy="868680"/>
          </a:xfrm>
          <a:prstGeom prst="rect">
            <a:avLst/>
          </a:prstGeom>
          <a:noFill/>
          <a:ln/>
        </p:spPr>
        <p:txBody>
          <a:bodyPr wrap="square" lIns="0" tIns="0" rIns="0" bIns="0" rtlCol="0" anchor="ctr"/>
          <a:lstStyle/>
          <a:p>
            <a:pPr marL="0" indent="0">
              <a:lnSpc>
                <a:spcPct val="130000"/>
              </a:lnSpc>
              <a:buNone/>
            </a:pPr>
            <a:r>
              <a:rPr lang="en-US" sz="1200" dirty="0">
                <a:solidFill>
                  <a:srgbClr val="53503F"/>
                </a:solidFill>
                <a:latin typeface="Calibri" pitchFamily="34" charset="0"/>
                <a:ea typeface="Calibri" pitchFamily="34" charset="-122"/>
                <a:cs typeface="Calibri" pitchFamily="34" charset="-120"/>
              </a:rPr>
              <a:t>Treat people as you wish to be treated. Never assume — always ask, tell the truth, and show patience and compassion.</a:t>
            </a:r>
            <a:endParaRPr lang="en-US" sz="1200" dirty="0"/>
          </a:p>
        </p:txBody>
      </p:sp>
      <p:sp>
        <p:nvSpPr>
          <p:cNvPr id="9" name="Shape 7"/>
          <p:cNvSpPr/>
          <p:nvPr/>
        </p:nvSpPr>
        <p:spPr>
          <a:xfrm>
            <a:off x="6126480" y="1920240"/>
            <a:ext cx="5349240" cy="19659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0" name="Text 8"/>
          <p:cNvSpPr/>
          <p:nvPr/>
        </p:nvSpPr>
        <p:spPr>
          <a:xfrm>
            <a:off x="6400800" y="2121408"/>
            <a:ext cx="4800600" cy="320040"/>
          </a:xfrm>
          <a:prstGeom prst="rect">
            <a:avLst/>
          </a:prstGeom>
          <a:noFill/>
          <a:ln/>
        </p:spPr>
        <p:txBody>
          <a:bodyPr wrap="square" lIns="0" tIns="0" rIns="0" bIns="0" rtlCol="0" anchor="ctr"/>
          <a:lstStyle/>
          <a:p>
            <a:pPr marL="0" indent="0">
              <a:buNone/>
            </a:pPr>
            <a:r>
              <a:rPr lang="en-US" sz="1500" i="1" dirty="0">
                <a:solidFill>
                  <a:srgbClr val="A8442A"/>
                </a:solidFill>
                <a:latin typeface="Cambria" pitchFamily="34" charset="0"/>
                <a:ea typeface="Cambria" pitchFamily="34" charset="-122"/>
                <a:cs typeface="Cambria" pitchFamily="34" charset="-120"/>
              </a:rPr>
              <a:t>Łek’ats’ete</a:t>
            </a:r>
            <a:endParaRPr lang="en-US" sz="1500" dirty="0"/>
          </a:p>
        </p:txBody>
      </p:sp>
      <p:sp>
        <p:nvSpPr>
          <p:cNvPr id="11" name="Text 9"/>
          <p:cNvSpPr/>
          <p:nvPr/>
        </p:nvSpPr>
        <p:spPr>
          <a:xfrm>
            <a:off x="6400800" y="2450592"/>
            <a:ext cx="4800600" cy="365760"/>
          </a:xfrm>
          <a:prstGeom prst="rect">
            <a:avLst/>
          </a:prstGeom>
          <a:noFill/>
          <a:ln/>
        </p:spPr>
        <p:txBody>
          <a:bodyPr wrap="square" lIns="0" tIns="0" rIns="0" bIns="0" rtlCol="0" anchor="ctr"/>
          <a:lstStyle/>
          <a:p>
            <a:pPr marL="0" indent="0">
              <a:buNone/>
            </a:pPr>
            <a:r>
              <a:rPr lang="en-US" sz="1800" b="1" dirty="0">
                <a:solidFill>
                  <a:srgbClr val="15331F"/>
                </a:solidFill>
                <a:latin typeface="Cambria" pitchFamily="34" charset="0"/>
                <a:ea typeface="Cambria" pitchFamily="34" charset="-122"/>
                <a:cs typeface="Cambria" pitchFamily="34" charset="-120"/>
              </a:rPr>
              <a:t>Caring</a:t>
            </a:r>
            <a:endParaRPr lang="en-US" sz="1800" dirty="0"/>
          </a:p>
        </p:txBody>
      </p:sp>
      <p:sp>
        <p:nvSpPr>
          <p:cNvPr id="12" name="Text 10"/>
          <p:cNvSpPr/>
          <p:nvPr/>
        </p:nvSpPr>
        <p:spPr>
          <a:xfrm>
            <a:off x="6400800" y="2907792"/>
            <a:ext cx="4800600" cy="868680"/>
          </a:xfrm>
          <a:prstGeom prst="rect">
            <a:avLst/>
          </a:prstGeom>
          <a:noFill/>
          <a:ln/>
        </p:spPr>
        <p:txBody>
          <a:bodyPr wrap="square" lIns="0" tIns="0" rIns="0" bIns="0" rtlCol="0" anchor="ctr"/>
          <a:lstStyle/>
          <a:p>
            <a:pPr marL="0" indent="0">
              <a:lnSpc>
                <a:spcPct val="130000"/>
              </a:lnSpc>
              <a:buNone/>
            </a:pPr>
            <a:r>
              <a:rPr lang="en-US" sz="1200" dirty="0">
                <a:solidFill>
                  <a:srgbClr val="53503F"/>
                </a:solidFill>
                <a:latin typeface="Calibri" pitchFamily="34" charset="0"/>
                <a:ea typeface="Calibri" pitchFamily="34" charset="-122"/>
                <a:cs typeface="Calibri" pitchFamily="34" charset="-120"/>
              </a:rPr>
              <a:t>Care for yourself, family, and community — a duty passed down from ancestors to every FNNND citizen.</a:t>
            </a:r>
            <a:endParaRPr lang="en-US" sz="1200" dirty="0"/>
          </a:p>
        </p:txBody>
      </p:sp>
      <p:sp>
        <p:nvSpPr>
          <p:cNvPr id="13" name="Shape 11"/>
          <p:cNvSpPr/>
          <p:nvPr/>
        </p:nvSpPr>
        <p:spPr>
          <a:xfrm>
            <a:off x="502920" y="4160520"/>
            <a:ext cx="5349240" cy="19659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4" name="Text 12"/>
          <p:cNvSpPr/>
          <p:nvPr/>
        </p:nvSpPr>
        <p:spPr>
          <a:xfrm>
            <a:off x="777240" y="4361688"/>
            <a:ext cx="4800600" cy="320040"/>
          </a:xfrm>
          <a:prstGeom prst="rect">
            <a:avLst/>
          </a:prstGeom>
          <a:noFill/>
          <a:ln/>
        </p:spPr>
        <p:txBody>
          <a:bodyPr wrap="square" lIns="0" tIns="0" rIns="0" bIns="0" rtlCol="0" anchor="ctr"/>
          <a:lstStyle/>
          <a:p>
            <a:pPr marL="0" indent="0">
              <a:buNone/>
            </a:pPr>
            <a:r>
              <a:rPr lang="en-US" sz="1500" i="1" dirty="0">
                <a:solidFill>
                  <a:srgbClr val="A8442A"/>
                </a:solidFill>
                <a:latin typeface="Cambria" pitchFamily="34" charset="0"/>
                <a:ea typeface="Cambria" pitchFamily="34" charset="-122"/>
                <a:cs typeface="Cambria" pitchFamily="34" charset="-120"/>
              </a:rPr>
              <a:t>Łeyáts’ele</a:t>
            </a:r>
            <a:endParaRPr lang="en-US" sz="1500" dirty="0"/>
          </a:p>
        </p:txBody>
      </p:sp>
      <p:sp>
        <p:nvSpPr>
          <p:cNvPr id="15" name="Text 13"/>
          <p:cNvSpPr/>
          <p:nvPr/>
        </p:nvSpPr>
        <p:spPr>
          <a:xfrm>
            <a:off x="777240" y="4690872"/>
            <a:ext cx="4800600" cy="365760"/>
          </a:xfrm>
          <a:prstGeom prst="rect">
            <a:avLst/>
          </a:prstGeom>
          <a:noFill/>
          <a:ln/>
        </p:spPr>
        <p:txBody>
          <a:bodyPr wrap="square" lIns="0" tIns="0" rIns="0" bIns="0" rtlCol="0" anchor="ctr"/>
          <a:lstStyle/>
          <a:p>
            <a:pPr marL="0" indent="0">
              <a:buNone/>
            </a:pPr>
            <a:r>
              <a:rPr lang="en-US" sz="1800" b="1" dirty="0">
                <a:solidFill>
                  <a:srgbClr val="15331F"/>
                </a:solidFill>
                <a:latin typeface="Cambria" pitchFamily="34" charset="0"/>
                <a:ea typeface="Cambria" pitchFamily="34" charset="-122"/>
                <a:cs typeface="Cambria" pitchFamily="34" charset="-120"/>
              </a:rPr>
              <a:t>Sharing</a:t>
            </a:r>
            <a:endParaRPr lang="en-US" sz="1800" dirty="0"/>
          </a:p>
        </p:txBody>
      </p:sp>
      <p:sp>
        <p:nvSpPr>
          <p:cNvPr id="16" name="Text 14"/>
          <p:cNvSpPr/>
          <p:nvPr/>
        </p:nvSpPr>
        <p:spPr>
          <a:xfrm>
            <a:off x="777240" y="5148072"/>
            <a:ext cx="4800600" cy="868680"/>
          </a:xfrm>
          <a:prstGeom prst="rect">
            <a:avLst/>
          </a:prstGeom>
          <a:noFill/>
          <a:ln/>
        </p:spPr>
        <p:txBody>
          <a:bodyPr wrap="square" lIns="0" tIns="0" rIns="0" bIns="0" rtlCol="0" anchor="ctr"/>
          <a:lstStyle/>
          <a:p>
            <a:pPr marL="0" indent="0">
              <a:lnSpc>
                <a:spcPct val="130000"/>
              </a:lnSpc>
              <a:buNone/>
            </a:pPr>
            <a:r>
              <a:rPr lang="en-US" sz="1200" dirty="0">
                <a:solidFill>
                  <a:srgbClr val="53503F"/>
                </a:solidFill>
                <a:latin typeface="Calibri" pitchFamily="34" charset="0"/>
                <a:ea typeface="Calibri" pitchFamily="34" charset="-122"/>
                <a:cs typeface="Calibri" pitchFamily="34" charset="-120"/>
              </a:rPr>
              <a:t>Share traditional knowledge with younger generations so FNNND’s ways are never lost.</a:t>
            </a:r>
            <a:endParaRPr lang="en-US" sz="1200" dirty="0"/>
          </a:p>
        </p:txBody>
      </p:sp>
      <p:sp>
        <p:nvSpPr>
          <p:cNvPr id="17" name="Shape 15"/>
          <p:cNvSpPr/>
          <p:nvPr/>
        </p:nvSpPr>
        <p:spPr>
          <a:xfrm>
            <a:off x="6126480" y="4160520"/>
            <a:ext cx="5349240" cy="196596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8" name="Text 16"/>
          <p:cNvSpPr/>
          <p:nvPr/>
        </p:nvSpPr>
        <p:spPr>
          <a:xfrm>
            <a:off x="6400800" y="4361688"/>
            <a:ext cx="4800600" cy="320040"/>
          </a:xfrm>
          <a:prstGeom prst="rect">
            <a:avLst/>
          </a:prstGeom>
          <a:noFill/>
          <a:ln/>
        </p:spPr>
        <p:txBody>
          <a:bodyPr wrap="square" lIns="0" tIns="0" rIns="0" bIns="0" rtlCol="0" anchor="ctr"/>
          <a:lstStyle/>
          <a:p>
            <a:pPr marL="0" indent="0">
              <a:buNone/>
            </a:pPr>
            <a:r>
              <a:rPr lang="en-US" sz="1500" i="1" dirty="0">
                <a:solidFill>
                  <a:srgbClr val="A8442A"/>
                </a:solidFill>
                <a:latin typeface="Cambria" pitchFamily="34" charset="0"/>
                <a:ea typeface="Cambria" pitchFamily="34" charset="-122"/>
                <a:cs typeface="Cambria" pitchFamily="34" charset="-120"/>
              </a:rPr>
              <a:t>Häts’edän</a:t>
            </a:r>
            <a:endParaRPr lang="en-US" sz="1500" dirty="0"/>
          </a:p>
        </p:txBody>
      </p:sp>
      <p:sp>
        <p:nvSpPr>
          <p:cNvPr id="19" name="Text 17"/>
          <p:cNvSpPr/>
          <p:nvPr/>
        </p:nvSpPr>
        <p:spPr>
          <a:xfrm>
            <a:off x="6400800" y="4690872"/>
            <a:ext cx="4800600" cy="365760"/>
          </a:xfrm>
          <a:prstGeom prst="rect">
            <a:avLst/>
          </a:prstGeom>
          <a:noFill/>
          <a:ln/>
        </p:spPr>
        <p:txBody>
          <a:bodyPr wrap="square" lIns="0" tIns="0" rIns="0" bIns="0" rtlCol="0" anchor="ctr"/>
          <a:lstStyle/>
          <a:p>
            <a:pPr marL="0" indent="0">
              <a:buNone/>
            </a:pPr>
            <a:r>
              <a:rPr lang="en-US" sz="1800" b="1" dirty="0">
                <a:solidFill>
                  <a:srgbClr val="15331F"/>
                </a:solidFill>
                <a:latin typeface="Cambria" pitchFamily="34" charset="0"/>
                <a:ea typeface="Cambria" pitchFamily="34" charset="-122"/>
                <a:cs typeface="Cambria" pitchFamily="34" charset="-120"/>
              </a:rPr>
              <a:t>Teaching</a:t>
            </a:r>
            <a:endParaRPr lang="en-US" sz="1800" dirty="0"/>
          </a:p>
        </p:txBody>
      </p:sp>
      <p:sp>
        <p:nvSpPr>
          <p:cNvPr id="20" name="Text 18"/>
          <p:cNvSpPr/>
          <p:nvPr/>
        </p:nvSpPr>
        <p:spPr>
          <a:xfrm>
            <a:off x="6400800" y="5148072"/>
            <a:ext cx="4800600" cy="868680"/>
          </a:xfrm>
          <a:prstGeom prst="rect">
            <a:avLst/>
          </a:prstGeom>
          <a:noFill/>
          <a:ln/>
        </p:spPr>
        <p:txBody>
          <a:bodyPr wrap="square" lIns="0" tIns="0" rIns="0" bIns="0" rtlCol="0" anchor="ctr"/>
          <a:lstStyle/>
          <a:p>
            <a:pPr marL="0" indent="0">
              <a:lnSpc>
                <a:spcPct val="130000"/>
              </a:lnSpc>
              <a:buNone/>
            </a:pPr>
            <a:r>
              <a:rPr lang="en-US" sz="1200" dirty="0">
                <a:solidFill>
                  <a:srgbClr val="53503F"/>
                </a:solidFill>
                <a:latin typeface="Calibri" pitchFamily="34" charset="0"/>
                <a:ea typeface="Calibri" pitchFamily="34" charset="-122"/>
                <a:cs typeface="Calibri" pitchFamily="34" charset="-120"/>
              </a:rPr>
              <a:t>Ensure children know their traditional values — ask an Elder when you don’t know, and pass it on.</a:t>
            </a:r>
            <a:endParaRPr lang="en-US" sz="1200" dirty="0"/>
          </a:p>
        </p:txBody>
      </p:sp>
      <p:sp>
        <p:nvSpPr>
          <p:cNvPr id="21" name="Text 19"/>
          <p:cNvSpPr/>
          <p:nvPr/>
        </p:nvSpPr>
        <p:spPr>
          <a:xfrm>
            <a:off x="502920" y="6473952"/>
            <a:ext cx="11185855" cy="274320"/>
          </a:xfrm>
          <a:prstGeom prst="rect">
            <a:avLst/>
          </a:prstGeom>
          <a:noFill/>
          <a:ln/>
        </p:spPr>
        <p:txBody>
          <a:bodyPr wrap="square" lIns="0" tIns="0" rIns="0" bIns="0" rtlCol="0" anchor="ctr"/>
          <a:lstStyle/>
          <a:p>
            <a:pPr marL="0" indent="0" algn="l">
              <a:buNone/>
            </a:pPr>
            <a:r>
              <a:rPr lang="en-US" sz="900" dirty="0">
                <a:solidFill>
                  <a:srgbClr val="53503F"/>
                </a:solidFill>
                <a:latin typeface="Calibri" pitchFamily="34" charset="0"/>
                <a:ea typeface="Calibri" pitchFamily="34" charset="-122"/>
                <a:cs typeface="Calibri" pitchFamily="34" charset="-120"/>
              </a:rPr>
              <a:t>Page 4</a:t>
            </a:r>
            <a:endParaRPr lang="en-US" sz="900" dirty="0"/>
          </a:p>
        </p:txBody>
      </p:sp>
      <p:sp>
        <p:nvSpPr>
          <p:cNvPr id="22" name="Text 20"/>
          <p:cNvSpPr/>
          <p:nvPr/>
        </p:nvSpPr>
        <p:spPr>
          <a:xfrm>
            <a:off x="502920" y="6473952"/>
            <a:ext cx="11185855" cy="274320"/>
          </a:xfrm>
          <a:prstGeom prst="rect">
            <a:avLst/>
          </a:prstGeom>
          <a:noFill/>
          <a:ln/>
        </p:spPr>
        <p:txBody>
          <a:bodyPr wrap="square" lIns="0" tIns="0" rIns="0" bIns="0" rtlCol="0" anchor="ctr"/>
          <a:lstStyle/>
          <a:p>
            <a:pPr marL="0" indent="0" algn="r">
              <a:buNone/>
            </a:pPr>
            <a:r>
              <a:rPr lang="en-US" sz="900" dirty="0">
                <a:solidFill>
                  <a:srgbClr val="53503F"/>
                </a:solidFill>
                <a:latin typeface="Calibri" pitchFamily="34" charset="0"/>
                <a:ea typeface="Calibri" pitchFamily="34" charset="-122"/>
                <a:cs typeface="Calibri" pitchFamily="34" charset="-120"/>
              </a:rPr>
              <a:t>FNNND Mining Policy · June 24, 2024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411480"/>
            <a:ext cx="7315200" cy="274320"/>
          </a:xfrm>
          <a:prstGeom prst="rect">
            <a:avLst/>
          </a:prstGeom>
          <a:noFill/>
          <a:ln/>
        </p:spPr>
        <p:txBody>
          <a:bodyPr wrap="square" lIns="0" tIns="0" rIns="0" bIns="0" rtlCol="0" anchor="ctr"/>
          <a:lstStyle/>
          <a:p>
            <a:pPr marL="0" indent="0">
              <a:buNone/>
            </a:pPr>
            <a:r>
              <a:rPr lang="en-US" sz="1150" b="1" kern="0" spc="200" dirty="0">
                <a:solidFill>
                  <a:srgbClr val="2B6E8F"/>
                </a:solidFill>
                <a:latin typeface="Calibri" pitchFamily="34" charset="0"/>
                <a:ea typeface="Calibri" pitchFamily="34" charset="-122"/>
                <a:cs typeface="Calibri" pitchFamily="34" charset="-120"/>
              </a:rPr>
              <a:t>DECISION FRAMEWORK</a:t>
            </a:r>
            <a:endParaRPr lang="en-US" sz="1150" dirty="0"/>
          </a:p>
        </p:txBody>
      </p:sp>
      <p:sp>
        <p:nvSpPr>
          <p:cNvPr id="3" name="Text 1"/>
          <p:cNvSpPr/>
          <p:nvPr/>
        </p:nvSpPr>
        <p:spPr>
          <a:xfrm>
            <a:off x="502920" y="676656"/>
            <a:ext cx="10515600" cy="640080"/>
          </a:xfrm>
          <a:prstGeom prst="rect">
            <a:avLst/>
          </a:prstGeom>
          <a:noFill/>
          <a:ln/>
        </p:spPr>
        <p:txBody>
          <a:bodyPr wrap="square" lIns="0" tIns="0" rIns="0" bIns="0" rtlCol="0" anchor="ctr"/>
          <a:lstStyle/>
          <a:p>
            <a:pPr marL="0" indent="0">
              <a:buNone/>
            </a:pPr>
            <a:r>
              <a:rPr lang="en-US" sz="3000" b="1" dirty="0">
                <a:solidFill>
                  <a:srgbClr val="15331F"/>
                </a:solidFill>
                <a:latin typeface="Cambria" pitchFamily="34" charset="0"/>
                <a:ea typeface="Cambria" pitchFamily="34" charset="-122"/>
                <a:cs typeface="Cambria" pitchFamily="34" charset="-120"/>
              </a:rPr>
              <a:t>Core Principles for Mineral Activity</a:t>
            </a:r>
            <a:endParaRPr lang="en-US" sz="3000" dirty="0"/>
          </a:p>
        </p:txBody>
      </p:sp>
      <p:sp>
        <p:nvSpPr>
          <p:cNvPr id="4" name="Text 2"/>
          <p:cNvSpPr/>
          <p:nvPr/>
        </p:nvSpPr>
        <p:spPr>
          <a:xfrm>
            <a:off x="502920" y="1280160"/>
            <a:ext cx="10515600" cy="365760"/>
          </a:xfrm>
          <a:prstGeom prst="rect">
            <a:avLst/>
          </a:prstGeom>
          <a:noFill/>
          <a:ln/>
        </p:spPr>
        <p:txBody>
          <a:bodyPr wrap="square" lIns="0" tIns="0" rIns="0" bIns="0" rtlCol="0" anchor="ctr"/>
          <a:lstStyle/>
          <a:p>
            <a:pPr marL="0" indent="0">
              <a:buNone/>
            </a:pPr>
            <a:r>
              <a:rPr lang="en-US" sz="1250" i="1" dirty="0">
                <a:solidFill>
                  <a:srgbClr val="53503F"/>
                </a:solidFill>
                <a:latin typeface="Calibri" pitchFamily="34" charset="0"/>
                <a:ea typeface="Calibri" pitchFamily="34" charset="-122"/>
                <a:cs typeface="Calibri" pitchFamily="34" charset="-120"/>
              </a:rPr>
              <a:t>Every proposal is measured against three tests</a:t>
            </a:r>
            <a:endParaRPr lang="en-US" sz="1250" dirty="0"/>
          </a:p>
        </p:txBody>
      </p:sp>
      <p:sp>
        <p:nvSpPr>
          <p:cNvPr id="5" name="Shape 3"/>
          <p:cNvSpPr/>
          <p:nvPr/>
        </p:nvSpPr>
        <p:spPr>
          <a:xfrm>
            <a:off x="502920" y="1965960"/>
            <a:ext cx="6675120" cy="114300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6" name="Text 4"/>
          <p:cNvSpPr/>
          <p:nvPr/>
        </p:nvSpPr>
        <p:spPr>
          <a:xfrm>
            <a:off x="731520" y="2130552"/>
            <a:ext cx="548640" cy="822960"/>
          </a:xfrm>
          <a:prstGeom prst="rect">
            <a:avLst/>
          </a:prstGeom>
          <a:noFill/>
          <a:ln/>
        </p:spPr>
        <p:txBody>
          <a:bodyPr wrap="square" lIns="0" tIns="0" rIns="0" bIns="0" rtlCol="0" anchor="ctr"/>
          <a:lstStyle/>
          <a:p>
            <a:pPr marL="0" indent="0" algn="ctr">
              <a:buNone/>
            </a:pPr>
            <a:r>
              <a:rPr lang="en-US" sz="3400" b="1" dirty="0">
                <a:solidFill>
                  <a:srgbClr val="2B6E8F"/>
                </a:solidFill>
                <a:latin typeface="Cambria" pitchFamily="34" charset="0"/>
                <a:ea typeface="Cambria" pitchFamily="34" charset="-122"/>
                <a:cs typeface="Cambria" pitchFamily="34" charset="-120"/>
              </a:rPr>
              <a:t>1</a:t>
            </a:r>
            <a:endParaRPr lang="en-US" sz="3400" dirty="0"/>
          </a:p>
        </p:txBody>
      </p:sp>
      <p:sp>
        <p:nvSpPr>
          <p:cNvPr id="7" name="Text 5"/>
          <p:cNvSpPr/>
          <p:nvPr/>
        </p:nvSpPr>
        <p:spPr>
          <a:xfrm>
            <a:off x="1417320" y="2112264"/>
            <a:ext cx="5577840" cy="365760"/>
          </a:xfrm>
          <a:prstGeom prst="rect">
            <a:avLst/>
          </a:prstGeom>
          <a:noFill/>
          <a:ln/>
        </p:spPr>
        <p:txBody>
          <a:bodyPr wrap="square" lIns="0" tIns="0" rIns="0" bIns="0" rtlCol="0" anchor="ctr"/>
          <a:lstStyle/>
          <a:p>
            <a:pPr marL="0" indent="0">
              <a:buNone/>
            </a:pPr>
            <a:r>
              <a:rPr lang="en-US" sz="1500" b="1" dirty="0">
                <a:solidFill>
                  <a:srgbClr val="15331F"/>
                </a:solidFill>
                <a:latin typeface="Cambria" pitchFamily="34" charset="0"/>
                <a:ea typeface="Cambria" pitchFamily="34" charset="-122"/>
                <a:cs typeface="Cambria" pitchFamily="34" charset="-120"/>
              </a:rPr>
              <a:t>Protect &amp; Advance Rights</a:t>
            </a:r>
            <a:endParaRPr lang="en-US" sz="1500" dirty="0"/>
          </a:p>
        </p:txBody>
      </p:sp>
      <p:sp>
        <p:nvSpPr>
          <p:cNvPr id="8" name="Text 6"/>
          <p:cNvSpPr/>
          <p:nvPr/>
        </p:nvSpPr>
        <p:spPr>
          <a:xfrm>
            <a:off x="1417320" y="2468880"/>
            <a:ext cx="5577840" cy="594360"/>
          </a:xfrm>
          <a:prstGeom prst="rect">
            <a:avLst/>
          </a:prstGeom>
          <a:noFill/>
          <a:ln/>
        </p:spPr>
        <p:txBody>
          <a:bodyPr wrap="square" lIns="0" tIns="0" rIns="0" bIns="0" rtlCol="0" anchor="ctr"/>
          <a:lstStyle/>
          <a:p>
            <a:pPr marL="0" indent="0">
              <a:lnSpc>
                <a:spcPct val="125000"/>
              </a:lnSpc>
              <a:buNone/>
            </a:pPr>
            <a:r>
              <a:rPr lang="en-US" sz="1150" dirty="0">
                <a:solidFill>
                  <a:srgbClr val="53503F"/>
                </a:solidFill>
                <a:latin typeface="Calibri" pitchFamily="34" charset="0"/>
                <a:ea typeface="Calibri" pitchFamily="34" charset="-122"/>
                <a:cs typeface="Calibri" pitchFamily="34" charset="-120"/>
              </a:rPr>
              <a:t>Aboriginal and treaty rights, UNDRIP, inherent title, interests, and FNNND’s ways of living.</a:t>
            </a:r>
            <a:endParaRPr lang="en-US" sz="1150" dirty="0"/>
          </a:p>
        </p:txBody>
      </p:sp>
      <p:sp>
        <p:nvSpPr>
          <p:cNvPr id="9" name="Shape 7"/>
          <p:cNvSpPr/>
          <p:nvPr/>
        </p:nvSpPr>
        <p:spPr>
          <a:xfrm>
            <a:off x="502920" y="3291840"/>
            <a:ext cx="6675120" cy="114300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0" name="Text 8"/>
          <p:cNvSpPr/>
          <p:nvPr/>
        </p:nvSpPr>
        <p:spPr>
          <a:xfrm>
            <a:off x="731520" y="3456432"/>
            <a:ext cx="548640" cy="822960"/>
          </a:xfrm>
          <a:prstGeom prst="rect">
            <a:avLst/>
          </a:prstGeom>
          <a:noFill/>
          <a:ln/>
        </p:spPr>
        <p:txBody>
          <a:bodyPr wrap="square" lIns="0" tIns="0" rIns="0" bIns="0" rtlCol="0" anchor="ctr"/>
          <a:lstStyle/>
          <a:p>
            <a:pPr marL="0" indent="0" algn="ctr">
              <a:buNone/>
            </a:pPr>
            <a:r>
              <a:rPr lang="en-US" sz="3400" b="1" dirty="0">
                <a:solidFill>
                  <a:srgbClr val="2B6E8F"/>
                </a:solidFill>
                <a:latin typeface="Cambria" pitchFamily="34" charset="0"/>
                <a:ea typeface="Cambria" pitchFamily="34" charset="-122"/>
                <a:cs typeface="Cambria" pitchFamily="34" charset="-120"/>
              </a:rPr>
              <a:t>2</a:t>
            </a:r>
            <a:endParaRPr lang="en-US" sz="3400" dirty="0"/>
          </a:p>
        </p:txBody>
      </p:sp>
      <p:sp>
        <p:nvSpPr>
          <p:cNvPr id="11" name="Text 9"/>
          <p:cNvSpPr/>
          <p:nvPr/>
        </p:nvSpPr>
        <p:spPr>
          <a:xfrm>
            <a:off x="1417320" y="3438144"/>
            <a:ext cx="5577840" cy="365760"/>
          </a:xfrm>
          <a:prstGeom prst="rect">
            <a:avLst/>
          </a:prstGeom>
          <a:noFill/>
          <a:ln/>
        </p:spPr>
        <p:txBody>
          <a:bodyPr wrap="square" lIns="0" tIns="0" rIns="0" bIns="0" rtlCol="0" anchor="ctr"/>
          <a:lstStyle/>
          <a:p>
            <a:pPr marL="0" indent="0">
              <a:buNone/>
            </a:pPr>
            <a:r>
              <a:rPr lang="en-US" sz="1500" b="1" dirty="0">
                <a:solidFill>
                  <a:srgbClr val="15331F"/>
                </a:solidFill>
                <a:latin typeface="Cambria" pitchFamily="34" charset="0"/>
                <a:ea typeface="Cambria" pitchFamily="34" charset="-122"/>
                <a:cs typeface="Cambria" pitchFamily="34" charset="-120"/>
              </a:rPr>
              <a:t>Sustainable Development</a:t>
            </a:r>
            <a:endParaRPr lang="en-US" sz="1500" dirty="0"/>
          </a:p>
        </p:txBody>
      </p:sp>
      <p:sp>
        <p:nvSpPr>
          <p:cNvPr id="12" name="Text 10"/>
          <p:cNvSpPr/>
          <p:nvPr/>
        </p:nvSpPr>
        <p:spPr>
          <a:xfrm>
            <a:off x="1417320" y="3794760"/>
            <a:ext cx="5577840" cy="594360"/>
          </a:xfrm>
          <a:prstGeom prst="rect">
            <a:avLst/>
          </a:prstGeom>
          <a:noFill/>
          <a:ln/>
        </p:spPr>
        <p:txBody>
          <a:bodyPr wrap="square" lIns="0" tIns="0" rIns="0" bIns="0" rtlCol="0" anchor="ctr"/>
          <a:lstStyle/>
          <a:p>
            <a:pPr marL="0" indent="0">
              <a:lnSpc>
                <a:spcPct val="125000"/>
              </a:lnSpc>
              <a:buNone/>
            </a:pPr>
            <a:r>
              <a:rPr lang="en-US" sz="1150" dirty="0">
                <a:solidFill>
                  <a:srgbClr val="53503F"/>
                </a:solidFill>
                <a:latin typeface="Calibri" pitchFamily="34" charset="0"/>
                <a:ea typeface="Calibri" pitchFamily="34" charset="-122"/>
                <a:cs typeface="Calibri" pitchFamily="34" charset="-120"/>
              </a:rPr>
              <a:t>A holistic, cumulative view of socio-cultural, socio-economic and ecological effects — protecting FNNND’s relationship with land, water and wildlife.</a:t>
            </a:r>
            <a:endParaRPr lang="en-US" sz="1150" dirty="0"/>
          </a:p>
        </p:txBody>
      </p:sp>
      <p:sp>
        <p:nvSpPr>
          <p:cNvPr id="13" name="Shape 11"/>
          <p:cNvSpPr/>
          <p:nvPr/>
        </p:nvSpPr>
        <p:spPr>
          <a:xfrm>
            <a:off x="502920" y="4617720"/>
            <a:ext cx="6675120" cy="114300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4" name="Text 12"/>
          <p:cNvSpPr/>
          <p:nvPr/>
        </p:nvSpPr>
        <p:spPr>
          <a:xfrm>
            <a:off x="731520" y="4782312"/>
            <a:ext cx="548640" cy="822960"/>
          </a:xfrm>
          <a:prstGeom prst="rect">
            <a:avLst/>
          </a:prstGeom>
          <a:noFill/>
          <a:ln/>
        </p:spPr>
        <p:txBody>
          <a:bodyPr wrap="square" lIns="0" tIns="0" rIns="0" bIns="0" rtlCol="0" anchor="ctr"/>
          <a:lstStyle/>
          <a:p>
            <a:pPr marL="0" indent="0" algn="ctr">
              <a:buNone/>
            </a:pPr>
            <a:r>
              <a:rPr lang="en-US" sz="3400" b="1" dirty="0">
                <a:solidFill>
                  <a:srgbClr val="2B6E8F"/>
                </a:solidFill>
                <a:latin typeface="Cambria" pitchFamily="34" charset="0"/>
                <a:ea typeface="Cambria" pitchFamily="34" charset="-122"/>
                <a:cs typeface="Cambria" pitchFamily="34" charset="-120"/>
              </a:rPr>
              <a:t>3</a:t>
            </a:r>
            <a:endParaRPr lang="en-US" sz="3400" dirty="0"/>
          </a:p>
        </p:txBody>
      </p:sp>
      <p:sp>
        <p:nvSpPr>
          <p:cNvPr id="15" name="Text 13"/>
          <p:cNvSpPr/>
          <p:nvPr/>
        </p:nvSpPr>
        <p:spPr>
          <a:xfrm>
            <a:off x="1417320" y="4764024"/>
            <a:ext cx="5577840" cy="365760"/>
          </a:xfrm>
          <a:prstGeom prst="rect">
            <a:avLst/>
          </a:prstGeom>
          <a:noFill/>
          <a:ln/>
        </p:spPr>
        <p:txBody>
          <a:bodyPr wrap="square" lIns="0" tIns="0" rIns="0" bIns="0" rtlCol="0" anchor="ctr"/>
          <a:lstStyle/>
          <a:p>
            <a:pPr marL="0" indent="0">
              <a:buNone/>
            </a:pPr>
            <a:r>
              <a:rPr lang="en-US" sz="1500" b="1" dirty="0">
                <a:solidFill>
                  <a:srgbClr val="15331F"/>
                </a:solidFill>
                <a:latin typeface="Cambria" pitchFamily="34" charset="0"/>
                <a:ea typeface="Cambria" pitchFamily="34" charset="-122"/>
                <a:cs typeface="Cambria" pitchFamily="34" charset="-120"/>
              </a:rPr>
              <a:t>Self-Governance &amp; Benefit</a:t>
            </a:r>
            <a:endParaRPr lang="en-US" sz="1500" dirty="0"/>
          </a:p>
        </p:txBody>
      </p:sp>
      <p:sp>
        <p:nvSpPr>
          <p:cNvPr id="16" name="Text 14"/>
          <p:cNvSpPr/>
          <p:nvPr/>
        </p:nvSpPr>
        <p:spPr>
          <a:xfrm>
            <a:off x="1417320" y="5120640"/>
            <a:ext cx="5577840" cy="594360"/>
          </a:xfrm>
          <a:prstGeom prst="rect">
            <a:avLst/>
          </a:prstGeom>
          <a:noFill/>
          <a:ln/>
        </p:spPr>
        <p:txBody>
          <a:bodyPr wrap="square" lIns="0" tIns="0" rIns="0" bIns="0" rtlCol="0" anchor="ctr"/>
          <a:lstStyle/>
          <a:p>
            <a:pPr marL="0" indent="0">
              <a:lnSpc>
                <a:spcPct val="125000"/>
              </a:lnSpc>
              <a:buNone/>
            </a:pPr>
            <a:r>
              <a:rPr lang="en-US" sz="1150" dirty="0">
                <a:solidFill>
                  <a:srgbClr val="53503F"/>
                </a:solidFill>
                <a:latin typeface="Calibri" pitchFamily="34" charset="0"/>
                <a:ea typeface="Calibri" pitchFamily="34" charset="-122"/>
                <a:cs typeface="Calibri" pitchFamily="34" charset="-120"/>
              </a:rPr>
              <a:t>Advances FNNND self-determination and delivers meaningful economic benefit to FNNND and its citizens.</a:t>
            </a:r>
            <a:endParaRPr lang="en-US" sz="1150" dirty="0"/>
          </a:p>
        </p:txBody>
      </p:sp>
      <p:sp>
        <p:nvSpPr>
          <p:cNvPr id="17" name="Text 15"/>
          <p:cNvSpPr/>
          <p:nvPr/>
        </p:nvSpPr>
        <p:spPr>
          <a:xfrm>
            <a:off x="7452360" y="1828800"/>
            <a:ext cx="4206240" cy="274320"/>
          </a:xfrm>
          <a:prstGeom prst="rect">
            <a:avLst/>
          </a:prstGeom>
          <a:noFill/>
          <a:ln/>
        </p:spPr>
        <p:txBody>
          <a:bodyPr wrap="square" lIns="0" tIns="0" rIns="0" bIns="0" rtlCol="0" anchor="ctr"/>
          <a:lstStyle/>
          <a:p>
            <a:pPr marL="0" indent="0">
              <a:buNone/>
            </a:pPr>
            <a:r>
              <a:rPr lang="en-US" sz="1100" b="1" kern="0" spc="150" dirty="0">
                <a:solidFill>
                  <a:srgbClr val="2B6E8F"/>
                </a:solidFill>
                <a:latin typeface="Calibri" pitchFamily="34" charset="0"/>
                <a:ea typeface="Calibri" pitchFamily="34" charset="-122"/>
                <a:cs typeface="Calibri" pitchFamily="34" charset="-120"/>
              </a:rPr>
              <a:t>LEGAL FOUNDATION</a:t>
            </a:r>
            <a:endParaRPr lang="en-US" sz="1100" dirty="0"/>
          </a:p>
        </p:txBody>
      </p:sp>
      <p:sp>
        <p:nvSpPr>
          <p:cNvPr id="18" name="Shape 16"/>
          <p:cNvSpPr/>
          <p:nvPr/>
        </p:nvSpPr>
        <p:spPr>
          <a:xfrm>
            <a:off x="7452360" y="2203704"/>
            <a:ext cx="82296" cy="82296"/>
          </a:xfrm>
          <a:prstGeom prst="ellipse">
            <a:avLst/>
          </a:prstGeom>
          <a:solidFill>
            <a:srgbClr val="C9962F"/>
          </a:solidFill>
          <a:ln/>
        </p:spPr>
        <p:txBody>
          <a:bodyPr/>
          <a:lstStyle/>
          <a:p>
            <a:endParaRPr lang="en-CA"/>
          </a:p>
        </p:txBody>
      </p:sp>
      <p:sp>
        <p:nvSpPr>
          <p:cNvPr id="19" name="Text 17"/>
          <p:cNvSpPr/>
          <p:nvPr/>
        </p:nvSpPr>
        <p:spPr>
          <a:xfrm>
            <a:off x="7662672" y="2093976"/>
            <a:ext cx="4023360" cy="274320"/>
          </a:xfrm>
          <a:prstGeom prst="rect">
            <a:avLst/>
          </a:prstGeom>
          <a:noFill/>
          <a:ln/>
        </p:spPr>
        <p:txBody>
          <a:bodyPr wrap="square" lIns="0" tIns="0" rIns="0" bIns="0" rtlCol="0" anchor="ctr"/>
          <a:lstStyle/>
          <a:p>
            <a:pPr marL="0" indent="0">
              <a:buNone/>
            </a:pPr>
            <a:r>
              <a:rPr lang="en-US" sz="1150" b="1" dirty="0">
                <a:solidFill>
                  <a:srgbClr val="221F18"/>
                </a:solidFill>
                <a:latin typeface="Calibri" pitchFamily="34" charset="0"/>
                <a:ea typeface="Calibri" pitchFamily="34" charset="-122"/>
                <a:cs typeface="Calibri" pitchFamily="34" charset="-120"/>
              </a:rPr>
              <a:t>The Treaty</a:t>
            </a:r>
            <a:endParaRPr lang="en-US" sz="1150" dirty="0"/>
          </a:p>
        </p:txBody>
      </p:sp>
      <p:sp>
        <p:nvSpPr>
          <p:cNvPr id="20" name="Text 18"/>
          <p:cNvSpPr/>
          <p:nvPr/>
        </p:nvSpPr>
        <p:spPr>
          <a:xfrm>
            <a:off x="7662672" y="2368296"/>
            <a:ext cx="4023360" cy="594360"/>
          </a:xfrm>
          <a:prstGeom prst="rect">
            <a:avLst/>
          </a:prstGeom>
          <a:noFill/>
          <a:ln/>
        </p:spPr>
        <p:txBody>
          <a:bodyPr wrap="square" lIns="0" tIns="0" rIns="0" bIns="0" rtlCol="0" anchor="ctr"/>
          <a:lstStyle/>
          <a:p>
            <a:pPr marL="0" indent="0">
              <a:lnSpc>
                <a:spcPct val="125000"/>
              </a:lnSpc>
              <a:buNone/>
            </a:pPr>
            <a:r>
              <a:rPr lang="en-US" sz="1000" dirty="0">
                <a:solidFill>
                  <a:srgbClr val="53503F"/>
                </a:solidFill>
                <a:latin typeface="Calibri" pitchFamily="34" charset="0"/>
                <a:ea typeface="Calibri" pitchFamily="34" charset="-122"/>
                <a:cs typeface="Calibri" pitchFamily="34" charset="-120"/>
              </a:rPr>
              <a:t>Final Agreement &amp; Self-Government Agreement affirm FNNND’s right to determine land &amp; resource use.</a:t>
            </a:r>
            <a:endParaRPr lang="en-US" sz="1000" dirty="0"/>
          </a:p>
        </p:txBody>
      </p:sp>
      <p:sp>
        <p:nvSpPr>
          <p:cNvPr id="21" name="Shape 19"/>
          <p:cNvSpPr/>
          <p:nvPr/>
        </p:nvSpPr>
        <p:spPr>
          <a:xfrm>
            <a:off x="7452360" y="3182112"/>
            <a:ext cx="82296" cy="82296"/>
          </a:xfrm>
          <a:prstGeom prst="ellipse">
            <a:avLst/>
          </a:prstGeom>
          <a:solidFill>
            <a:srgbClr val="C9962F"/>
          </a:solidFill>
          <a:ln/>
        </p:spPr>
        <p:txBody>
          <a:bodyPr/>
          <a:lstStyle/>
          <a:p>
            <a:endParaRPr lang="en-CA"/>
          </a:p>
        </p:txBody>
      </p:sp>
      <p:sp>
        <p:nvSpPr>
          <p:cNvPr id="22" name="Text 20"/>
          <p:cNvSpPr/>
          <p:nvPr/>
        </p:nvSpPr>
        <p:spPr>
          <a:xfrm>
            <a:off x="7662672" y="3072384"/>
            <a:ext cx="4023360" cy="274320"/>
          </a:xfrm>
          <a:prstGeom prst="rect">
            <a:avLst/>
          </a:prstGeom>
          <a:noFill/>
          <a:ln/>
        </p:spPr>
        <p:txBody>
          <a:bodyPr wrap="square" lIns="0" tIns="0" rIns="0" bIns="0" rtlCol="0" anchor="ctr"/>
          <a:lstStyle/>
          <a:p>
            <a:pPr marL="0" indent="0">
              <a:buNone/>
            </a:pPr>
            <a:r>
              <a:rPr lang="en-US" sz="1150" b="1" dirty="0">
                <a:solidFill>
                  <a:srgbClr val="221F18"/>
                </a:solidFill>
                <a:latin typeface="Calibri" pitchFamily="34" charset="0"/>
                <a:ea typeface="Calibri" pitchFamily="34" charset="-122"/>
                <a:cs typeface="Calibri" pitchFamily="34" charset="-120"/>
              </a:rPr>
              <a:t>UNDRIP</a:t>
            </a:r>
            <a:endParaRPr lang="en-US" sz="1150" dirty="0"/>
          </a:p>
        </p:txBody>
      </p:sp>
      <p:sp>
        <p:nvSpPr>
          <p:cNvPr id="23" name="Text 21"/>
          <p:cNvSpPr/>
          <p:nvPr/>
        </p:nvSpPr>
        <p:spPr>
          <a:xfrm>
            <a:off x="7662672" y="3346704"/>
            <a:ext cx="4023360" cy="594360"/>
          </a:xfrm>
          <a:prstGeom prst="rect">
            <a:avLst/>
          </a:prstGeom>
          <a:noFill/>
          <a:ln/>
        </p:spPr>
        <p:txBody>
          <a:bodyPr wrap="square" lIns="0" tIns="0" rIns="0" bIns="0" rtlCol="0" anchor="ctr"/>
          <a:lstStyle/>
          <a:p>
            <a:pPr marL="0" indent="0">
              <a:lnSpc>
                <a:spcPct val="125000"/>
              </a:lnSpc>
              <a:buNone/>
            </a:pPr>
            <a:r>
              <a:rPr lang="en-US" sz="1000" dirty="0">
                <a:solidFill>
                  <a:srgbClr val="53503F"/>
                </a:solidFill>
                <a:latin typeface="Calibri" pitchFamily="34" charset="0"/>
                <a:ea typeface="Calibri" pitchFamily="34" charset="-122"/>
                <a:cs typeface="Calibri" pitchFamily="34" charset="-120"/>
              </a:rPr>
              <a:t>Now law in Canada; Art. 32(2) requires free, prior &amp; informed consent for projects affecting Indigenous lands.</a:t>
            </a:r>
            <a:endParaRPr lang="en-US" sz="1000" dirty="0"/>
          </a:p>
        </p:txBody>
      </p:sp>
      <p:sp>
        <p:nvSpPr>
          <p:cNvPr id="24" name="Shape 22"/>
          <p:cNvSpPr/>
          <p:nvPr/>
        </p:nvSpPr>
        <p:spPr>
          <a:xfrm>
            <a:off x="7452360" y="4160520"/>
            <a:ext cx="82296" cy="82296"/>
          </a:xfrm>
          <a:prstGeom prst="ellipse">
            <a:avLst/>
          </a:prstGeom>
          <a:solidFill>
            <a:srgbClr val="C9962F"/>
          </a:solidFill>
          <a:ln/>
        </p:spPr>
        <p:txBody>
          <a:bodyPr/>
          <a:lstStyle/>
          <a:p>
            <a:endParaRPr lang="en-CA"/>
          </a:p>
        </p:txBody>
      </p:sp>
      <p:sp>
        <p:nvSpPr>
          <p:cNvPr id="25" name="Text 23"/>
          <p:cNvSpPr/>
          <p:nvPr/>
        </p:nvSpPr>
        <p:spPr>
          <a:xfrm>
            <a:off x="7662672" y="4050792"/>
            <a:ext cx="4023360" cy="274320"/>
          </a:xfrm>
          <a:prstGeom prst="rect">
            <a:avLst/>
          </a:prstGeom>
          <a:noFill/>
          <a:ln/>
        </p:spPr>
        <p:txBody>
          <a:bodyPr wrap="square" lIns="0" tIns="0" rIns="0" bIns="0" rtlCol="0" anchor="ctr"/>
          <a:lstStyle/>
          <a:p>
            <a:pPr marL="0" indent="0">
              <a:buNone/>
            </a:pPr>
            <a:r>
              <a:rPr lang="en-US" sz="1150" b="1" dirty="0">
                <a:solidFill>
                  <a:srgbClr val="221F18"/>
                </a:solidFill>
                <a:latin typeface="Calibri" pitchFamily="34" charset="0"/>
                <a:ea typeface="Calibri" pitchFamily="34" charset="-122"/>
                <a:cs typeface="Calibri" pitchFamily="34" charset="-120"/>
              </a:rPr>
              <a:t>Constitution Act, 1982</a:t>
            </a:r>
            <a:endParaRPr lang="en-US" sz="1150" dirty="0"/>
          </a:p>
        </p:txBody>
      </p:sp>
      <p:sp>
        <p:nvSpPr>
          <p:cNvPr id="26" name="Text 24"/>
          <p:cNvSpPr/>
          <p:nvPr/>
        </p:nvSpPr>
        <p:spPr>
          <a:xfrm>
            <a:off x="7662672" y="4325112"/>
            <a:ext cx="4023360" cy="594360"/>
          </a:xfrm>
          <a:prstGeom prst="rect">
            <a:avLst/>
          </a:prstGeom>
          <a:noFill/>
          <a:ln/>
        </p:spPr>
        <p:txBody>
          <a:bodyPr wrap="square" lIns="0" tIns="0" rIns="0" bIns="0" rtlCol="0" anchor="ctr"/>
          <a:lstStyle/>
          <a:p>
            <a:pPr marL="0" indent="0">
              <a:lnSpc>
                <a:spcPct val="125000"/>
              </a:lnSpc>
              <a:buNone/>
            </a:pPr>
            <a:r>
              <a:rPr lang="en-US" sz="1000" dirty="0">
                <a:solidFill>
                  <a:srgbClr val="53503F"/>
                </a:solidFill>
                <a:latin typeface="Calibri" pitchFamily="34" charset="0"/>
                <a:ea typeface="Calibri" pitchFamily="34" charset="-122"/>
                <a:cs typeface="Calibri" pitchFamily="34" charset="-120"/>
              </a:rPr>
              <a:t>Section 35 recognizes and affirms FNNND’s Aboriginal and treaty rights.</a:t>
            </a:r>
            <a:endParaRPr lang="en-US" sz="1000" dirty="0"/>
          </a:p>
        </p:txBody>
      </p:sp>
      <p:sp>
        <p:nvSpPr>
          <p:cNvPr id="27" name="Shape 25"/>
          <p:cNvSpPr/>
          <p:nvPr/>
        </p:nvSpPr>
        <p:spPr>
          <a:xfrm>
            <a:off x="7452360" y="5138928"/>
            <a:ext cx="82296" cy="82296"/>
          </a:xfrm>
          <a:prstGeom prst="ellipse">
            <a:avLst/>
          </a:prstGeom>
          <a:solidFill>
            <a:srgbClr val="C9962F"/>
          </a:solidFill>
          <a:ln/>
        </p:spPr>
        <p:txBody>
          <a:bodyPr/>
          <a:lstStyle/>
          <a:p>
            <a:endParaRPr lang="en-CA"/>
          </a:p>
        </p:txBody>
      </p:sp>
      <p:sp>
        <p:nvSpPr>
          <p:cNvPr id="28" name="Text 26"/>
          <p:cNvSpPr/>
          <p:nvPr/>
        </p:nvSpPr>
        <p:spPr>
          <a:xfrm>
            <a:off x="7662672" y="5029200"/>
            <a:ext cx="4023360" cy="274320"/>
          </a:xfrm>
          <a:prstGeom prst="rect">
            <a:avLst/>
          </a:prstGeom>
          <a:noFill/>
          <a:ln/>
        </p:spPr>
        <p:txBody>
          <a:bodyPr wrap="square" lIns="0" tIns="0" rIns="0" bIns="0" rtlCol="0" anchor="ctr"/>
          <a:lstStyle/>
          <a:p>
            <a:pPr marL="0" indent="0">
              <a:buNone/>
            </a:pPr>
            <a:r>
              <a:rPr lang="en-US" sz="1150" b="1" dirty="0">
                <a:solidFill>
                  <a:srgbClr val="221F18"/>
                </a:solidFill>
                <a:latin typeface="Calibri" pitchFamily="34" charset="0"/>
                <a:ea typeface="Calibri" pitchFamily="34" charset="-122"/>
                <a:cs typeface="Calibri" pitchFamily="34" charset="-120"/>
              </a:rPr>
              <a:t>2024 Court of Appeal</a:t>
            </a:r>
            <a:endParaRPr lang="en-US" sz="1150" dirty="0"/>
          </a:p>
        </p:txBody>
      </p:sp>
      <p:sp>
        <p:nvSpPr>
          <p:cNvPr id="29" name="Text 27"/>
          <p:cNvSpPr/>
          <p:nvPr/>
        </p:nvSpPr>
        <p:spPr>
          <a:xfrm>
            <a:off x="7662672" y="5303520"/>
            <a:ext cx="4023360" cy="594360"/>
          </a:xfrm>
          <a:prstGeom prst="rect">
            <a:avLst/>
          </a:prstGeom>
          <a:noFill/>
          <a:ln/>
        </p:spPr>
        <p:txBody>
          <a:bodyPr wrap="square" lIns="0" tIns="0" rIns="0" bIns="0" rtlCol="0" anchor="ctr"/>
          <a:lstStyle/>
          <a:p>
            <a:pPr marL="0" indent="0">
              <a:lnSpc>
                <a:spcPct val="125000"/>
              </a:lnSpc>
              <a:buNone/>
            </a:pPr>
            <a:r>
              <a:rPr lang="en-US" sz="1000" dirty="0">
                <a:solidFill>
                  <a:srgbClr val="53503F"/>
                </a:solidFill>
                <a:latin typeface="Calibri" pitchFamily="34" charset="0"/>
                <a:ea typeface="Calibri" pitchFamily="34" charset="-122"/>
                <a:cs typeface="Calibri" pitchFamily="34" charset="-120"/>
              </a:rPr>
              <a:t>FNNND v. Yukon affirmed that development without a land use plan risks the future plan itself.</a:t>
            </a:r>
            <a:endParaRPr lang="en-US" sz="1000" dirty="0"/>
          </a:p>
        </p:txBody>
      </p:sp>
      <p:sp>
        <p:nvSpPr>
          <p:cNvPr id="30" name="Text 28"/>
          <p:cNvSpPr/>
          <p:nvPr/>
        </p:nvSpPr>
        <p:spPr>
          <a:xfrm>
            <a:off x="502920" y="6473952"/>
            <a:ext cx="11185855" cy="274320"/>
          </a:xfrm>
          <a:prstGeom prst="rect">
            <a:avLst/>
          </a:prstGeom>
          <a:noFill/>
          <a:ln/>
        </p:spPr>
        <p:txBody>
          <a:bodyPr wrap="square" lIns="0" tIns="0" rIns="0" bIns="0" rtlCol="0" anchor="ctr"/>
          <a:lstStyle/>
          <a:p>
            <a:pPr marL="0" indent="0" algn="l">
              <a:buNone/>
            </a:pPr>
            <a:r>
              <a:rPr lang="en-US" sz="900" dirty="0">
                <a:solidFill>
                  <a:srgbClr val="53503F"/>
                </a:solidFill>
                <a:latin typeface="Calibri" pitchFamily="34" charset="0"/>
                <a:ea typeface="Calibri" pitchFamily="34" charset="-122"/>
                <a:cs typeface="Calibri" pitchFamily="34" charset="-120"/>
              </a:rPr>
              <a:t>Page 5</a:t>
            </a:r>
            <a:endParaRPr lang="en-US" sz="900" dirty="0"/>
          </a:p>
        </p:txBody>
      </p:sp>
      <p:sp>
        <p:nvSpPr>
          <p:cNvPr id="31" name="Text 29"/>
          <p:cNvSpPr/>
          <p:nvPr/>
        </p:nvSpPr>
        <p:spPr>
          <a:xfrm>
            <a:off x="502920" y="6473952"/>
            <a:ext cx="11185855" cy="274320"/>
          </a:xfrm>
          <a:prstGeom prst="rect">
            <a:avLst/>
          </a:prstGeom>
          <a:noFill/>
          <a:ln/>
        </p:spPr>
        <p:txBody>
          <a:bodyPr wrap="square" lIns="0" tIns="0" rIns="0" bIns="0" rtlCol="0" anchor="ctr"/>
          <a:lstStyle/>
          <a:p>
            <a:pPr marL="0" indent="0" algn="r">
              <a:buNone/>
            </a:pPr>
            <a:r>
              <a:rPr lang="en-US" sz="900" dirty="0">
                <a:solidFill>
                  <a:srgbClr val="53503F"/>
                </a:solidFill>
                <a:latin typeface="Calibri" pitchFamily="34" charset="0"/>
                <a:ea typeface="Calibri" pitchFamily="34" charset="-122"/>
                <a:cs typeface="Calibri" pitchFamily="34" charset="-120"/>
              </a:rPr>
              <a:t>FNNND Mining Policy · June 24, 2024</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15331F"/>
        </a:solidFill>
        <a:effectLst/>
      </p:bgPr>
    </p:bg>
    <p:spTree>
      <p:nvGrpSpPr>
        <p:cNvPr id="1" name=""/>
        <p:cNvGrpSpPr/>
        <p:nvPr/>
      </p:nvGrpSpPr>
      <p:grpSpPr>
        <a:xfrm>
          <a:off x="0" y="0"/>
          <a:ext cx="0" cy="0"/>
          <a:chOff x="0" y="0"/>
          <a:chExt cx="0" cy="0"/>
        </a:xfrm>
      </p:grpSpPr>
      <p:sp>
        <p:nvSpPr>
          <p:cNvPr id="2" name="Text 0"/>
          <p:cNvSpPr/>
          <p:nvPr/>
        </p:nvSpPr>
        <p:spPr>
          <a:xfrm>
            <a:off x="502920" y="411480"/>
            <a:ext cx="7315200" cy="274320"/>
          </a:xfrm>
          <a:prstGeom prst="rect">
            <a:avLst/>
          </a:prstGeom>
          <a:noFill/>
          <a:ln/>
        </p:spPr>
        <p:txBody>
          <a:bodyPr wrap="square" lIns="0" tIns="0" rIns="0" bIns="0" rtlCol="0" anchor="ctr"/>
          <a:lstStyle/>
          <a:p>
            <a:pPr marL="0" indent="0">
              <a:buNone/>
            </a:pPr>
            <a:r>
              <a:rPr lang="en-US" sz="1150" b="1" kern="0" spc="200" dirty="0">
                <a:solidFill>
                  <a:srgbClr val="C9962F"/>
                </a:solidFill>
                <a:latin typeface="Calibri" pitchFamily="34" charset="0"/>
                <a:ea typeface="Calibri" pitchFamily="34" charset="-122"/>
                <a:cs typeface="Calibri" pitchFamily="34" charset="-120"/>
              </a:rPr>
              <a:t>SCOPE</a:t>
            </a:r>
            <a:endParaRPr lang="en-US" sz="1150" dirty="0"/>
          </a:p>
        </p:txBody>
      </p:sp>
      <p:sp>
        <p:nvSpPr>
          <p:cNvPr id="3" name="Text 1"/>
          <p:cNvSpPr/>
          <p:nvPr/>
        </p:nvSpPr>
        <p:spPr>
          <a:xfrm>
            <a:off x="502920" y="676656"/>
            <a:ext cx="10515600" cy="640080"/>
          </a:xfrm>
          <a:prstGeom prst="rect">
            <a:avLst/>
          </a:prstGeom>
          <a:noFill/>
          <a:ln/>
        </p:spPr>
        <p:txBody>
          <a:bodyPr wrap="square" lIns="0" tIns="0" rIns="0" bIns="0" rtlCol="0" anchor="ctr"/>
          <a:lstStyle/>
          <a:p>
            <a:pPr marL="0" indent="0">
              <a:buNone/>
            </a:pPr>
            <a:r>
              <a:rPr lang="en-US" sz="3000" b="1" dirty="0">
                <a:solidFill>
                  <a:srgbClr val="F2EFE2"/>
                </a:solidFill>
                <a:latin typeface="Cambria" pitchFamily="34" charset="0"/>
                <a:ea typeface="Cambria" pitchFamily="34" charset="-122"/>
                <a:cs typeface="Cambria" pitchFamily="34" charset="-120"/>
              </a:rPr>
              <a:t>Where the Policy Applies</a:t>
            </a:r>
            <a:endParaRPr lang="en-US" sz="3000" dirty="0"/>
          </a:p>
        </p:txBody>
      </p:sp>
      <p:sp>
        <p:nvSpPr>
          <p:cNvPr id="4" name="Text 2"/>
          <p:cNvSpPr/>
          <p:nvPr/>
        </p:nvSpPr>
        <p:spPr>
          <a:xfrm>
            <a:off x="502920" y="1280160"/>
            <a:ext cx="10515600" cy="365760"/>
          </a:xfrm>
          <a:prstGeom prst="rect">
            <a:avLst/>
          </a:prstGeom>
          <a:noFill/>
          <a:ln/>
        </p:spPr>
        <p:txBody>
          <a:bodyPr wrap="square" lIns="0" tIns="0" rIns="0" bIns="0" rtlCol="0" anchor="ctr"/>
          <a:lstStyle/>
          <a:p>
            <a:pPr marL="0" indent="0">
              <a:buNone/>
            </a:pPr>
            <a:r>
              <a:rPr lang="en-US" sz="1250" i="1" dirty="0">
                <a:solidFill>
                  <a:srgbClr val="C9D8C9"/>
                </a:solidFill>
                <a:latin typeface="Calibri" pitchFamily="34" charset="0"/>
                <a:ea typeface="Calibri" pitchFamily="34" charset="-122"/>
                <a:cs typeface="Calibri" pitchFamily="34" charset="-120"/>
              </a:rPr>
              <a:t>Geographic and jurisdictional scope of FNNND’s mining decisions</a:t>
            </a:r>
            <a:endParaRPr lang="en-US" sz="1250" dirty="0"/>
          </a:p>
        </p:txBody>
      </p:sp>
      <p:sp>
        <p:nvSpPr>
          <p:cNvPr id="5" name="Text 3"/>
          <p:cNvSpPr/>
          <p:nvPr/>
        </p:nvSpPr>
        <p:spPr>
          <a:xfrm>
            <a:off x="502920" y="2057400"/>
            <a:ext cx="3520440" cy="274320"/>
          </a:xfrm>
          <a:prstGeom prst="rect">
            <a:avLst/>
          </a:prstGeom>
          <a:noFill/>
          <a:ln/>
        </p:spPr>
        <p:txBody>
          <a:bodyPr wrap="square" lIns="0" tIns="0" rIns="0" bIns="0" rtlCol="0" anchor="ctr"/>
          <a:lstStyle/>
          <a:p>
            <a:pPr marL="0" indent="0">
              <a:buNone/>
            </a:pPr>
            <a:r>
              <a:rPr lang="en-US" sz="1200" b="1" kern="0" spc="120" dirty="0">
                <a:solidFill>
                  <a:srgbClr val="C9962F"/>
                </a:solidFill>
                <a:latin typeface="Calibri" pitchFamily="34" charset="0"/>
                <a:ea typeface="Calibri" pitchFamily="34" charset="-122"/>
                <a:cs typeface="Calibri" pitchFamily="34" charset="-120"/>
              </a:rPr>
              <a:t>APPLIES TO</a:t>
            </a:r>
            <a:endParaRPr lang="en-US" sz="1200" dirty="0"/>
          </a:p>
        </p:txBody>
      </p:sp>
      <p:sp>
        <p:nvSpPr>
          <p:cNvPr id="6" name="Text 4"/>
          <p:cNvSpPr/>
          <p:nvPr/>
        </p:nvSpPr>
        <p:spPr>
          <a:xfrm>
            <a:off x="502920" y="2395728"/>
            <a:ext cx="3520440" cy="2468880"/>
          </a:xfrm>
          <a:prstGeom prst="rect">
            <a:avLst/>
          </a:prstGeom>
          <a:noFill/>
          <a:ln/>
        </p:spPr>
        <p:txBody>
          <a:bodyPr wrap="square" lIns="0" tIns="0" rIns="0" bIns="0" rtlCol="0" anchor="ctr"/>
          <a:lstStyle/>
          <a:p>
            <a:pPr marL="342900" indent="-342900">
              <a:lnSpc>
                <a:spcPct val="130000"/>
              </a:lnSpc>
              <a:spcAft>
                <a:spcPts val="1200"/>
              </a:spcAft>
              <a:buSzPct val="100000"/>
              <a:buChar char="–"/>
            </a:pPr>
            <a:r>
              <a:rPr lang="en-US" sz="1150" dirty="0">
                <a:solidFill>
                  <a:srgbClr val="DDD8C5"/>
                </a:solidFill>
                <a:latin typeface="Calibri" pitchFamily="34" charset="0"/>
                <a:ea typeface="Calibri" pitchFamily="34" charset="-122"/>
                <a:cs typeface="Calibri" pitchFamily="34" charset="-120"/>
              </a:rPr>
              <a:t>All existing &amp; new Mineral Activity, from staking to closure and Reclamation</a:t>
            </a:r>
            <a:endParaRPr lang="en-US" sz="1150" dirty="0"/>
          </a:p>
          <a:p>
            <a:pPr marL="342900" indent="-342900">
              <a:lnSpc>
                <a:spcPct val="130000"/>
              </a:lnSpc>
              <a:spcAft>
                <a:spcPts val="1200"/>
              </a:spcAft>
              <a:buSzPct val="100000"/>
              <a:buChar char="–"/>
            </a:pPr>
            <a:r>
              <a:rPr lang="en-US" sz="1150" dirty="0">
                <a:solidFill>
                  <a:srgbClr val="DDD8C5"/>
                </a:solidFill>
                <a:latin typeface="Calibri" pitchFamily="34" charset="0"/>
                <a:ea typeface="Calibri" pitchFamily="34" charset="-122"/>
                <a:cs typeface="Calibri" pitchFamily="34" charset="-120"/>
              </a:rPr>
              <a:t>Both the Yukon and Northwest Territories portions of the Traditional Territory</a:t>
            </a:r>
            <a:endParaRPr lang="en-US" sz="1150" dirty="0"/>
          </a:p>
          <a:p>
            <a:pPr marL="342900" indent="-342900">
              <a:lnSpc>
                <a:spcPct val="130000"/>
              </a:lnSpc>
              <a:spcAft>
                <a:spcPts val="1200"/>
              </a:spcAft>
              <a:buSzPct val="100000"/>
              <a:buChar char="–"/>
            </a:pPr>
            <a:r>
              <a:rPr lang="en-US" sz="1150" dirty="0">
                <a:solidFill>
                  <a:srgbClr val="DDD8C5"/>
                </a:solidFill>
                <a:latin typeface="Calibri" pitchFamily="34" charset="0"/>
                <a:ea typeface="Calibri" pitchFamily="34" charset="-122"/>
                <a:cs typeface="Calibri" pitchFamily="34" charset="-120"/>
              </a:rPr>
              <a:t>Every Proponent — individuals, corporations, any legal entity</a:t>
            </a:r>
            <a:endParaRPr lang="en-US" sz="1150" dirty="0"/>
          </a:p>
        </p:txBody>
      </p:sp>
      <p:sp>
        <p:nvSpPr>
          <p:cNvPr id="7" name="Text 5"/>
          <p:cNvSpPr/>
          <p:nvPr/>
        </p:nvSpPr>
        <p:spPr>
          <a:xfrm>
            <a:off x="4343400" y="2057400"/>
            <a:ext cx="3520440" cy="274320"/>
          </a:xfrm>
          <a:prstGeom prst="rect">
            <a:avLst/>
          </a:prstGeom>
          <a:noFill/>
          <a:ln/>
        </p:spPr>
        <p:txBody>
          <a:bodyPr wrap="square" lIns="0" tIns="0" rIns="0" bIns="0" rtlCol="0" anchor="ctr"/>
          <a:lstStyle/>
          <a:p>
            <a:pPr marL="0" indent="0">
              <a:buNone/>
            </a:pPr>
            <a:r>
              <a:rPr lang="en-US" sz="1200" b="1" kern="0" spc="120" dirty="0">
                <a:solidFill>
                  <a:srgbClr val="E7A488"/>
                </a:solidFill>
                <a:latin typeface="Calibri" pitchFamily="34" charset="0"/>
                <a:ea typeface="Calibri" pitchFamily="34" charset="-122"/>
                <a:cs typeface="Calibri" pitchFamily="34" charset="-120"/>
              </a:rPr>
              <a:t>SETTLEMENT LANDS</a:t>
            </a:r>
            <a:endParaRPr lang="en-US" sz="1200" dirty="0"/>
          </a:p>
        </p:txBody>
      </p:sp>
      <p:sp>
        <p:nvSpPr>
          <p:cNvPr id="8" name="Text 6"/>
          <p:cNvSpPr/>
          <p:nvPr/>
        </p:nvSpPr>
        <p:spPr>
          <a:xfrm>
            <a:off x="4343400" y="2395728"/>
            <a:ext cx="3520440" cy="2468880"/>
          </a:xfrm>
          <a:prstGeom prst="rect">
            <a:avLst/>
          </a:prstGeom>
          <a:noFill/>
          <a:ln/>
        </p:spPr>
        <p:txBody>
          <a:bodyPr wrap="square" lIns="0" tIns="0" rIns="0" bIns="0" rtlCol="0" anchor="ctr"/>
          <a:lstStyle/>
          <a:p>
            <a:pPr marL="342900" indent="-342900">
              <a:lnSpc>
                <a:spcPct val="130000"/>
              </a:lnSpc>
              <a:spcAft>
                <a:spcPts val="1200"/>
              </a:spcAft>
              <a:buSzPct val="100000"/>
              <a:buChar char="–"/>
            </a:pPr>
            <a:r>
              <a:rPr lang="en-US" sz="1150" dirty="0">
                <a:solidFill>
                  <a:srgbClr val="DDD8C5"/>
                </a:solidFill>
                <a:latin typeface="Calibri" pitchFamily="34" charset="0"/>
                <a:ea typeface="Calibri" pitchFamily="34" charset="-122"/>
                <a:cs typeface="Calibri" pitchFamily="34" charset="-120"/>
              </a:rPr>
              <a:t>No Mineral Activity considered or allowed on Category A or B Settlement Lands</a:t>
            </a:r>
            <a:endParaRPr lang="en-US" sz="1150" dirty="0"/>
          </a:p>
          <a:p>
            <a:pPr marL="342900" indent="-342900">
              <a:lnSpc>
                <a:spcPct val="130000"/>
              </a:lnSpc>
              <a:spcAft>
                <a:spcPts val="1200"/>
              </a:spcAft>
              <a:buSzPct val="100000"/>
              <a:buChar char="–"/>
            </a:pPr>
            <a:r>
              <a:rPr lang="en-US" sz="1150" dirty="0">
                <a:solidFill>
                  <a:srgbClr val="DDD8C5"/>
                </a:solidFill>
                <a:latin typeface="Calibri" pitchFamily="34" charset="0"/>
                <a:ea typeface="Calibri" pitchFamily="34" charset="-122"/>
                <a:cs typeface="Calibri" pitchFamily="34" charset="-120"/>
              </a:rPr>
              <a:t>Using Settlement Land to access activity on Non-Settlement Land is not generally supported (interim measure)</a:t>
            </a:r>
            <a:endParaRPr lang="en-US" sz="1150" dirty="0"/>
          </a:p>
        </p:txBody>
      </p:sp>
      <p:sp>
        <p:nvSpPr>
          <p:cNvPr id="9" name="Text 7"/>
          <p:cNvSpPr/>
          <p:nvPr/>
        </p:nvSpPr>
        <p:spPr>
          <a:xfrm>
            <a:off x="8183880" y="2057400"/>
            <a:ext cx="3520440" cy="274320"/>
          </a:xfrm>
          <a:prstGeom prst="rect">
            <a:avLst/>
          </a:prstGeom>
          <a:noFill/>
          <a:ln/>
        </p:spPr>
        <p:txBody>
          <a:bodyPr wrap="square" lIns="0" tIns="0" rIns="0" bIns="0" rtlCol="0" anchor="ctr"/>
          <a:lstStyle/>
          <a:p>
            <a:pPr marL="0" indent="0">
              <a:buNone/>
            </a:pPr>
            <a:r>
              <a:rPr lang="en-US" sz="1200" b="1" kern="0" spc="120" dirty="0">
                <a:solidFill>
                  <a:srgbClr val="E7A488"/>
                </a:solidFill>
                <a:latin typeface="Calibri" pitchFamily="34" charset="0"/>
                <a:ea typeface="Calibri" pitchFamily="34" charset="-122"/>
                <a:cs typeface="Calibri" pitchFamily="34" charset="-120"/>
              </a:rPr>
              <a:t>WETLANDS</a:t>
            </a:r>
            <a:endParaRPr lang="en-US" sz="1200" dirty="0"/>
          </a:p>
        </p:txBody>
      </p:sp>
      <p:sp>
        <p:nvSpPr>
          <p:cNvPr id="10" name="Text 8"/>
          <p:cNvSpPr/>
          <p:nvPr/>
        </p:nvSpPr>
        <p:spPr>
          <a:xfrm>
            <a:off x="8183880" y="2395728"/>
            <a:ext cx="3520440" cy="2468880"/>
          </a:xfrm>
          <a:prstGeom prst="rect">
            <a:avLst/>
          </a:prstGeom>
          <a:noFill/>
          <a:ln/>
        </p:spPr>
        <p:txBody>
          <a:bodyPr wrap="square" lIns="0" tIns="0" rIns="0" bIns="0" rtlCol="0" anchor="ctr"/>
          <a:lstStyle/>
          <a:p>
            <a:pPr marL="342900" indent="-342900">
              <a:lnSpc>
                <a:spcPct val="130000"/>
              </a:lnSpc>
              <a:spcAft>
                <a:spcPts val="1200"/>
              </a:spcAft>
              <a:buSzPct val="100000"/>
              <a:buChar char="–"/>
            </a:pPr>
            <a:r>
              <a:rPr lang="en-US" sz="1150" dirty="0">
                <a:solidFill>
                  <a:srgbClr val="DDD8C5"/>
                </a:solidFill>
                <a:latin typeface="Calibri" pitchFamily="34" charset="0"/>
                <a:ea typeface="Calibri" pitchFamily="34" charset="-122"/>
                <a:cs typeface="Calibri" pitchFamily="34" charset="-120"/>
              </a:rPr>
              <a:t>FNNND will not consider, and will strongly oppose, Mineral Activity on wetlands</a:t>
            </a:r>
            <a:endParaRPr lang="en-US" sz="1150" dirty="0"/>
          </a:p>
          <a:p>
            <a:pPr marL="342900" indent="-342900">
              <a:lnSpc>
                <a:spcPct val="130000"/>
              </a:lnSpc>
              <a:spcAft>
                <a:spcPts val="1200"/>
              </a:spcAft>
              <a:buSzPct val="100000"/>
              <a:buChar char="–"/>
            </a:pPr>
            <a:r>
              <a:rPr lang="en-US" sz="1150" dirty="0">
                <a:solidFill>
                  <a:srgbClr val="DDD8C5"/>
                </a:solidFill>
                <a:latin typeface="Calibri" pitchFamily="34" charset="0"/>
                <a:ea typeface="Calibri" pitchFamily="34" charset="-122"/>
                <a:cs typeface="Calibri" pitchFamily="34" charset="-120"/>
              </a:rPr>
              <a:t>Reflects protection of water systems central to the Traditional Territory</a:t>
            </a:r>
            <a:endParaRPr lang="en-US" sz="1150" dirty="0"/>
          </a:p>
        </p:txBody>
      </p:sp>
      <p:sp>
        <p:nvSpPr>
          <p:cNvPr id="11" name="Shape 9"/>
          <p:cNvSpPr/>
          <p:nvPr/>
        </p:nvSpPr>
        <p:spPr>
          <a:xfrm>
            <a:off x="502920" y="5074920"/>
            <a:ext cx="11185855" cy="0"/>
          </a:xfrm>
          <a:prstGeom prst="line">
            <a:avLst/>
          </a:prstGeom>
          <a:noFill/>
          <a:ln w="12700">
            <a:solidFill>
              <a:srgbClr val="3C5A48"/>
            </a:solidFill>
            <a:prstDash val="solid"/>
          </a:ln>
        </p:spPr>
        <p:txBody>
          <a:bodyPr/>
          <a:lstStyle/>
          <a:p>
            <a:endParaRPr lang="en-CA"/>
          </a:p>
        </p:txBody>
      </p:sp>
      <p:sp>
        <p:nvSpPr>
          <p:cNvPr id="12" name="Text 10"/>
          <p:cNvSpPr/>
          <p:nvPr/>
        </p:nvSpPr>
        <p:spPr>
          <a:xfrm>
            <a:off x="502920" y="5257800"/>
            <a:ext cx="3520440" cy="274320"/>
          </a:xfrm>
          <a:prstGeom prst="rect">
            <a:avLst/>
          </a:prstGeom>
          <a:noFill/>
          <a:ln/>
        </p:spPr>
        <p:txBody>
          <a:bodyPr wrap="square" lIns="0" tIns="0" rIns="0" bIns="0" rtlCol="0" anchor="ctr"/>
          <a:lstStyle/>
          <a:p>
            <a:pPr marL="0" indent="0">
              <a:buNone/>
            </a:pPr>
            <a:r>
              <a:rPr lang="en-US" sz="1250" b="1" i="1" dirty="0">
                <a:solidFill>
                  <a:srgbClr val="C9962F"/>
                </a:solidFill>
                <a:latin typeface="Cambria" pitchFamily="34" charset="0"/>
                <a:ea typeface="Cambria" pitchFamily="34" charset="-122"/>
                <a:cs typeface="Cambria" pitchFamily="34" charset="-120"/>
              </a:rPr>
              <a:t>Consent</a:t>
            </a:r>
            <a:endParaRPr lang="en-US" sz="1250" dirty="0"/>
          </a:p>
        </p:txBody>
      </p:sp>
      <p:sp>
        <p:nvSpPr>
          <p:cNvPr id="13" name="Text 11"/>
          <p:cNvSpPr/>
          <p:nvPr/>
        </p:nvSpPr>
        <p:spPr>
          <a:xfrm>
            <a:off x="502920" y="5559552"/>
            <a:ext cx="3520440" cy="685800"/>
          </a:xfrm>
          <a:prstGeom prst="rect">
            <a:avLst/>
          </a:prstGeom>
          <a:noFill/>
          <a:ln/>
        </p:spPr>
        <p:txBody>
          <a:bodyPr wrap="square" lIns="0" tIns="0" rIns="0" bIns="0" rtlCol="0" anchor="ctr"/>
          <a:lstStyle/>
          <a:p>
            <a:pPr marL="0" indent="0">
              <a:lnSpc>
                <a:spcPct val="125000"/>
              </a:lnSpc>
              <a:buNone/>
            </a:pPr>
            <a:r>
              <a:rPr lang="en-US" sz="1000" dirty="0">
                <a:solidFill>
                  <a:srgbClr val="C9D8C9"/>
                </a:solidFill>
                <a:latin typeface="Calibri" pitchFamily="34" charset="0"/>
                <a:ea typeface="Calibri" pitchFamily="34" charset="-122"/>
                <a:cs typeface="Calibri" pitchFamily="34" charset="-120"/>
              </a:rPr>
              <a:t>Freely given or withheld, without coercion, sufficiently in advance, and based on complete information.</a:t>
            </a:r>
            <a:endParaRPr lang="en-US" sz="1000" dirty="0"/>
          </a:p>
        </p:txBody>
      </p:sp>
      <p:sp>
        <p:nvSpPr>
          <p:cNvPr id="14" name="Text 12"/>
          <p:cNvSpPr/>
          <p:nvPr/>
        </p:nvSpPr>
        <p:spPr>
          <a:xfrm>
            <a:off x="4343400" y="5257800"/>
            <a:ext cx="3520440" cy="274320"/>
          </a:xfrm>
          <a:prstGeom prst="rect">
            <a:avLst/>
          </a:prstGeom>
          <a:noFill/>
          <a:ln/>
        </p:spPr>
        <p:txBody>
          <a:bodyPr wrap="square" lIns="0" tIns="0" rIns="0" bIns="0" rtlCol="0" anchor="ctr"/>
          <a:lstStyle/>
          <a:p>
            <a:pPr marL="0" indent="0">
              <a:buNone/>
            </a:pPr>
            <a:r>
              <a:rPr lang="en-US" sz="1250" b="1" i="1" dirty="0">
                <a:solidFill>
                  <a:srgbClr val="C9962F"/>
                </a:solidFill>
                <a:latin typeface="Cambria" pitchFamily="34" charset="0"/>
                <a:ea typeface="Cambria" pitchFamily="34" charset="-122"/>
                <a:cs typeface="Cambria" pitchFamily="34" charset="-120"/>
              </a:rPr>
              <a:t>Support</a:t>
            </a:r>
            <a:endParaRPr lang="en-US" sz="1250" dirty="0"/>
          </a:p>
        </p:txBody>
      </p:sp>
      <p:sp>
        <p:nvSpPr>
          <p:cNvPr id="15" name="Text 13"/>
          <p:cNvSpPr/>
          <p:nvPr/>
        </p:nvSpPr>
        <p:spPr>
          <a:xfrm>
            <a:off x="4343400" y="5559552"/>
            <a:ext cx="3520440" cy="685800"/>
          </a:xfrm>
          <a:prstGeom prst="rect">
            <a:avLst/>
          </a:prstGeom>
          <a:noFill/>
          <a:ln/>
        </p:spPr>
        <p:txBody>
          <a:bodyPr wrap="square" lIns="0" tIns="0" rIns="0" bIns="0" rtlCol="0" anchor="ctr"/>
          <a:lstStyle/>
          <a:p>
            <a:pPr marL="0" indent="0">
              <a:lnSpc>
                <a:spcPct val="125000"/>
              </a:lnSpc>
              <a:buNone/>
            </a:pPr>
            <a:r>
              <a:rPr lang="en-US" sz="1000" dirty="0">
                <a:solidFill>
                  <a:srgbClr val="C9D8C9"/>
                </a:solidFill>
                <a:latin typeface="Calibri" pitchFamily="34" charset="0"/>
                <a:ea typeface="Calibri" pitchFamily="34" charset="-122"/>
                <a:cs typeface="Calibri" pitchFamily="34" charset="-120"/>
              </a:rPr>
              <a:t>Any mechanism — formal or otherwise — showing FNNND would like a Mineral Activity to proceed.</a:t>
            </a:r>
            <a:endParaRPr lang="en-US" sz="1000" dirty="0"/>
          </a:p>
        </p:txBody>
      </p:sp>
      <p:sp>
        <p:nvSpPr>
          <p:cNvPr id="16" name="Text 14"/>
          <p:cNvSpPr/>
          <p:nvPr/>
        </p:nvSpPr>
        <p:spPr>
          <a:xfrm>
            <a:off x="8183880" y="5257800"/>
            <a:ext cx="3520440" cy="274320"/>
          </a:xfrm>
          <a:prstGeom prst="rect">
            <a:avLst/>
          </a:prstGeom>
          <a:noFill/>
          <a:ln/>
        </p:spPr>
        <p:txBody>
          <a:bodyPr wrap="square" lIns="0" tIns="0" rIns="0" bIns="0" rtlCol="0" anchor="ctr"/>
          <a:lstStyle/>
          <a:p>
            <a:pPr marL="0" indent="0">
              <a:buNone/>
            </a:pPr>
            <a:r>
              <a:rPr lang="en-US" sz="1250" b="1" i="1" dirty="0">
                <a:solidFill>
                  <a:srgbClr val="C9962F"/>
                </a:solidFill>
                <a:latin typeface="Cambria" pitchFamily="34" charset="0"/>
                <a:ea typeface="Cambria" pitchFamily="34" charset="-122"/>
                <a:cs typeface="Cambria" pitchFamily="34" charset="-120"/>
              </a:rPr>
              <a:t>OCAP®</a:t>
            </a:r>
            <a:endParaRPr lang="en-US" sz="1250" dirty="0"/>
          </a:p>
        </p:txBody>
      </p:sp>
      <p:sp>
        <p:nvSpPr>
          <p:cNvPr id="17" name="Text 15"/>
          <p:cNvSpPr/>
          <p:nvPr/>
        </p:nvSpPr>
        <p:spPr>
          <a:xfrm>
            <a:off x="8183880" y="5559552"/>
            <a:ext cx="3520440" cy="685800"/>
          </a:xfrm>
          <a:prstGeom prst="rect">
            <a:avLst/>
          </a:prstGeom>
          <a:noFill/>
          <a:ln/>
        </p:spPr>
        <p:txBody>
          <a:bodyPr wrap="square" lIns="0" tIns="0" rIns="0" bIns="0" rtlCol="0" anchor="ctr"/>
          <a:lstStyle/>
          <a:p>
            <a:pPr marL="0" indent="0">
              <a:lnSpc>
                <a:spcPct val="125000"/>
              </a:lnSpc>
              <a:buNone/>
            </a:pPr>
            <a:r>
              <a:rPr lang="en-US" sz="1000" dirty="0">
                <a:solidFill>
                  <a:srgbClr val="C9D8C9"/>
                </a:solidFill>
                <a:latin typeface="Calibri" pitchFamily="34" charset="0"/>
                <a:ea typeface="Calibri" pitchFamily="34" charset="-122"/>
                <a:cs typeface="Calibri" pitchFamily="34" charset="-120"/>
              </a:rPr>
              <a:t>Traditional Knowledge shared with Proponents remains FNNND intellectual property under First Nations data principles.</a:t>
            </a:r>
            <a:endParaRPr lang="en-US" sz="1000" dirty="0"/>
          </a:p>
        </p:txBody>
      </p:sp>
      <p:sp>
        <p:nvSpPr>
          <p:cNvPr id="18" name="Text 16"/>
          <p:cNvSpPr/>
          <p:nvPr/>
        </p:nvSpPr>
        <p:spPr>
          <a:xfrm>
            <a:off x="502920" y="6473952"/>
            <a:ext cx="11185855" cy="274320"/>
          </a:xfrm>
          <a:prstGeom prst="rect">
            <a:avLst/>
          </a:prstGeom>
          <a:noFill/>
          <a:ln/>
        </p:spPr>
        <p:txBody>
          <a:bodyPr wrap="square" lIns="0" tIns="0" rIns="0" bIns="0" rtlCol="0" anchor="ctr"/>
          <a:lstStyle/>
          <a:p>
            <a:pPr marL="0" indent="0" algn="l">
              <a:buNone/>
            </a:pPr>
            <a:r>
              <a:rPr lang="en-US" sz="900" dirty="0">
                <a:solidFill>
                  <a:srgbClr val="53503F"/>
                </a:solidFill>
                <a:latin typeface="Calibri" pitchFamily="34" charset="0"/>
                <a:ea typeface="Calibri" pitchFamily="34" charset="-122"/>
                <a:cs typeface="Calibri" pitchFamily="34" charset="-120"/>
              </a:rPr>
              <a:t>Page 6</a:t>
            </a:r>
            <a:endParaRPr lang="en-US" sz="900" dirty="0"/>
          </a:p>
        </p:txBody>
      </p:sp>
      <p:sp>
        <p:nvSpPr>
          <p:cNvPr id="19" name="Text 17"/>
          <p:cNvSpPr/>
          <p:nvPr/>
        </p:nvSpPr>
        <p:spPr>
          <a:xfrm>
            <a:off x="502920" y="6473952"/>
            <a:ext cx="11185855" cy="274320"/>
          </a:xfrm>
          <a:prstGeom prst="rect">
            <a:avLst/>
          </a:prstGeom>
          <a:noFill/>
          <a:ln/>
        </p:spPr>
        <p:txBody>
          <a:bodyPr wrap="square" lIns="0" tIns="0" rIns="0" bIns="0" rtlCol="0" anchor="ctr"/>
          <a:lstStyle/>
          <a:p>
            <a:pPr marL="0" indent="0" algn="r">
              <a:buNone/>
            </a:pPr>
            <a:r>
              <a:rPr lang="en-US" sz="900" dirty="0">
                <a:solidFill>
                  <a:srgbClr val="53503F"/>
                </a:solidFill>
                <a:latin typeface="Calibri" pitchFamily="34" charset="0"/>
                <a:ea typeface="Calibri" pitchFamily="34" charset="-122"/>
                <a:cs typeface="Calibri" pitchFamily="34" charset="-120"/>
              </a:rPr>
              <a:t>FNNND Mining Policy · June 24, 2024</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411480"/>
            <a:ext cx="7315200" cy="274320"/>
          </a:xfrm>
          <a:prstGeom prst="rect">
            <a:avLst/>
          </a:prstGeom>
          <a:noFill/>
          <a:ln/>
        </p:spPr>
        <p:txBody>
          <a:bodyPr wrap="square" lIns="0" tIns="0" rIns="0" bIns="0" rtlCol="0" anchor="ctr"/>
          <a:lstStyle/>
          <a:p>
            <a:pPr marL="0" indent="0">
              <a:buNone/>
            </a:pPr>
            <a:r>
              <a:rPr lang="en-US" sz="1150" b="1" kern="0" spc="200" dirty="0">
                <a:solidFill>
                  <a:srgbClr val="2B6E8F"/>
                </a:solidFill>
                <a:latin typeface="Calibri" pitchFamily="34" charset="0"/>
                <a:ea typeface="Calibri" pitchFamily="34" charset="-122"/>
                <a:cs typeface="Calibri" pitchFamily="34" charset="-120"/>
              </a:rPr>
              <a:t>THE RIVER OF DECISION · PART 1</a:t>
            </a:r>
            <a:endParaRPr lang="en-US" sz="1150" dirty="0"/>
          </a:p>
        </p:txBody>
      </p:sp>
      <p:sp>
        <p:nvSpPr>
          <p:cNvPr id="3" name="Text 1"/>
          <p:cNvSpPr/>
          <p:nvPr/>
        </p:nvSpPr>
        <p:spPr>
          <a:xfrm>
            <a:off x="502920" y="676656"/>
            <a:ext cx="10515600" cy="640080"/>
          </a:xfrm>
          <a:prstGeom prst="rect">
            <a:avLst/>
          </a:prstGeom>
          <a:noFill/>
          <a:ln/>
        </p:spPr>
        <p:txBody>
          <a:bodyPr wrap="square" lIns="0" tIns="0" rIns="0" bIns="0" rtlCol="0" anchor="ctr"/>
          <a:lstStyle/>
          <a:p>
            <a:pPr marL="0" indent="0">
              <a:buNone/>
            </a:pPr>
            <a:r>
              <a:rPr lang="en-US" sz="3000" b="1" dirty="0">
                <a:solidFill>
                  <a:srgbClr val="15331F"/>
                </a:solidFill>
                <a:latin typeface="Cambria" pitchFamily="34" charset="0"/>
                <a:ea typeface="Cambria" pitchFamily="34" charset="-122"/>
                <a:cs typeface="Cambria" pitchFamily="34" charset="-120"/>
              </a:rPr>
              <a:t>How a Proposal Begins</a:t>
            </a:r>
            <a:endParaRPr lang="en-US" sz="3000" dirty="0"/>
          </a:p>
        </p:txBody>
      </p:sp>
      <p:sp>
        <p:nvSpPr>
          <p:cNvPr id="4" name="Text 2"/>
          <p:cNvSpPr/>
          <p:nvPr/>
        </p:nvSpPr>
        <p:spPr>
          <a:xfrm>
            <a:off x="502920" y="1280160"/>
            <a:ext cx="10515600" cy="365760"/>
          </a:xfrm>
          <a:prstGeom prst="rect">
            <a:avLst/>
          </a:prstGeom>
          <a:noFill/>
          <a:ln/>
        </p:spPr>
        <p:txBody>
          <a:bodyPr wrap="square" lIns="0" tIns="0" rIns="0" bIns="0" rtlCol="0" anchor="ctr"/>
          <a:lstStyle/>
          <a:p>
            <a:pPr marL="0" indent="0">
              <a:buNone/>
            </a:pPr>
            <a:r>
              <a:rPr lang="en-US" sz="1250" i="1" dirty="0">
                <a:solidFill>
                  <a:srgbClr val="53503F"/>
                </a:solidFill>
                <a:latin typeface="Calibri" pitchFamily="34" charset="0"/>
                <a:ea typeface="Calibri" pitchFamily="34" charset="-122"/>
                <a:cs typeface="Calibri" pitchFamily="34" charset="-120"/>
              </a:rPr>
              <a:t>The first three steps, from initial contact to FNNND’s technical assessment</a:t>
            </a:r>
            <a:endParaRPr lang="en-US" sz="1250" dirty="0"/>
          </a:p>
        </p:txBody>
      </p:sp>
      <p:sp>
        <p:nvSpPr>
          <p:cNvPr id="5" name="Shape 3"/>
          <p:cNvSpPr/>
          <p:nvPr/>
        </p:nvSpPr>
        <p:spPr>
          <a:xfrm>
            <a:off x="502920" y="1965960"/>
            <a:ext cx="566928" cy="566928"/>
          </a:xfrm>
          <a:prstGeom prst="ellipse">
            <a:avLst/>
          </a:prstGeom>
          <a:solidFill>
            <a:srgbClr val="2B6E8F"/>
          </a:solidFill>
          <a:ln/>
        </p:spPr>
        <p:txBody>
          <a:bodyPr/>
          <a:lstStyle/>
          <a:p>
            <a:endParaRPr lang="en-CA"/>
          </a:p>
        </p:txBody>
      </p:sp>
      <p:sp>
        <p:nvSpPr>
          <p:cNvPr id="6" name="Text 4"/>
          <p:cNvSpPr/>
          <p:nvPr/>
        </p:nvSpPr>
        <p:spPr>
          <a:xfrm>
            <a:off x="502920" y="1965960"/>
            <a:ext cx="566928" cy="566928"/>
          </a:xfrm>
          <a:prstGeom prst="rect">
            <a:avLst/>
          </a:prstGeom>
          <a:noFill/>
          <a:ln/>
        </p:spPr>
        <p:txBody>
          <a:bodyPr wrap="square" lIns="0" tIns="0" rIns="0" bIns="0"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1</a:t>
            </a:r>
            <a:endParaRPr lang="en-US" sz="2000" dirty="0"/>
          </a:p>
        </p:txBody>
      </p:sp>
      <p:sp>
        <p:nvSpPr>
          <p:cNvPr id="7" name="Shape 5"/>
          <p:cNvSpPr/>
          <p:nvPr/>
        </p:nvSpPr>
        <p:spPr>
          <a:xfrm>
            <a:off x="786384" y="2532888"/>
            <a:ext cx="0" cy="640080"/>
          </a:xfrm>
          <a:prstGeom prst="line">
            <a:avLst/>
          </a:prstGeom>
          <a:noFill/>
          <a:ln w="38100">
            <a:solidFill>
              <a:srgbClr val="DCEBF0"/>
            </a:solidFill>
            <a:prstDash val="solid"/>
          </a:ln>
        </p:spPr>
        <p:txBody>
          <a:bodyPr/>
          <a:lstStyle/>
          <a:p>
            <a:endParaRPr lang="en-CA"/>
          </a:p>
        </p:txBody>
      </p:sp>
      <p:sp>
        <p:nvSpPr>
          <p:cNvPr id="8" name="Shape 6"/>
          <p:cNvSpPr/>
          <p:nvPr/>
        </p:nvSpPr>
        <p:spPr>
          <a:xfrm>
            <a:off x="1371600" y="1920240"/>
            <a:ext cx="9784080" cy="1078992"/>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9" name="Text 7"/>
          <p:cNvSpPr/>
          <p:nvPr/>
        </p:nvSpPr>
        <p:spPr>
          <a:xfrm>
            <a:off x="1600200" y="2011680"/>
            <a:ext cx="9326880" cy="320040"/>
          </a:xfrm>
          <a:prstGeom prst="rect">
            <a:avLst/>
          </a:prstGeom>
          <a:noFill/>
          <a:ln/>
        </p:spPr>
        <p:txBody>
          <a:bodyPr wrap="square" lIns="0" tIns="0" rIns="0" bIns="0" rtlCol="0" anchor="ctr"/>
          <a:lstStyle/>
          <a:p>
            <a:pPr marL="0" indent="0">
              <a:buNone/>
            </a:pPr>
            <a:r>
              <a:rPr lang="en-US" sz="1450" b="1" dirty="0">
                <a:solidFill>
                  <a:srgbClr val="15331F"/>
                </a:solidFill>
                <a:latin typeface="Cambria" pitchFamily="34" charset="0"/>
                <a:ea typeface="Cambria" pitchFamily="34" charset="-122"/>
                <a:cs typeface="Cambria" pitchFamily="34" charset="-120"/>
              </a:rPr>
              <a:t>First Engagement</a:t>
            </a:r>
            <a:endParaRPr lang="en-US" sz="1450" dirty="0"/>
          </a:p>
        </p:txBody>
      </p:sp>
      <p:sp>
        <p:nvSpPr>
          <p:cNvPr id="10" name="Text 8"/>
          <p:cNvSpPr/>
          <p:nvPr/>
        </p:nvSpPr>
        <p:spPr>
          <a:xfrm>
            <a:off x="1600200" y="2350008"/>
            <a:ext cx="9326880" cy="594360"/>
          </a:xfrm>
          <a:prstGeom prst="rect">
            <a:avLst/>
          </a:prstGeom>
          <a:noFill/>
          <a:ln/>
        </p:spPr>
        <p:txBody>
          <a:bodyPr wrap="square" lIns="0" tIns="0" rIns="0" bIns="0" rtlCol="0" anchor="ctr"/>
          <a:lstStyle/>
          <a:p>
            <a:pPr marL="0" indent="0">
              <a:lnSpc>
                <a:spcPct val="128000"/>
              </a:lnSpc>
              <a:buNone/>
            </a:pPr>
            <a:r>
              <a:rPr lang="en-US" sz="1100" dirty="0">
                <a:solidFill>
                  <a:srgbClr val="53503F"/>
                </a:solidFill>
                <a:latin typeface="Calibri" pitchFamily="34" charset="0"/>
                <a:ea typeface="Calibri" pitchFamily="34" charset="-122"/>
                <a:cs typeface="Calibri" pitchFamily="34" charset="-120"/>
              </a:rPr>
              <a:t>Proponent submits a written request to development@nndfn.com covering project details, maps and spatial data, baseline studies, anticipated impacts, a benefits proposal, and written confirmation it will not proceed without FNNND consent.</a:t>
            </a:r>
            <a:endParaRPr lang="en-US" sz="1100" dirty="0"/>
          </a:p>
        </p:txBody>
      </p:sp>
      <p:sp>
        <p:nvSpPr>
          <p:cNvPr id="11" name="Shape 9"/>
          <p:cNvSpPr/>
          <p:nvPr/>
        </p:nvSpPr>
        <p:spPr>
          <a:xfrm>
            <a:off x="502920" y="3447288"/>
            <a:ext cx="566928" cy="566928"/>
          </a:xfrm>
          <a:prstGeom prst="ellipse">
            <a:avLst/>
          </a:prstGeom>
          <a:solidFill>
            <a:srgbClr val="2B6E8F"/>
          </a:solidFill>
          <a:ln/>
        </p:spPr>
        <p:txBody>
          <a:bodyPr/>
          <a:lstStyle/>
          <a:p>
            <a:endParaRPr lang="en-CA"/>
          </a:p>
        </p:txBody>
      </p:sp>
      <p:sp>
        <p:nvSpPr>
          <p:cNvPr id="12" name="Text 10"/>
          <p:cNvSpPr/>
          <p:nvPr/>
        </p:nvSpPr>
        <p:spPr>
          <a:xfrm>
            <a:off x="502920" y="3447288"/>
            <a:ext cx="566928" cy="566928"/>
          </a:xfrm>
          <a:prstGeom prst="rect">
            <a:avLst/>
          </a:prstGeom>
          <a:noFill/>
          <a:ln/>
        </p:spPr>
        <p:txBody>
          <a:bodyPr wrap="square" lIns="0" tIns="0" rIns="0" bIns="0"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2</a:t>
            </a:r>
            <a:endParaRPr lang="en-US" sz="2000" dirty="0"/>
          </a:p>
        </p:txBody>
      </p:sp>
      <p:sp>
        <p:nvSpPr>
          <p:cNvPr id="13" name="Shape 11"/>
          <p:cNvSpPr/>
          <p:nvPr/>
        </p:nvSpPr>
        <p:spPr>
          <a:xfrm>
            <a:off x="786384" y="4014216"/>
            <a:ext cx="0" cy="640080"/>
          </a:xfrm>
          <a:prstGeom prst="line">
            <a:avLst/>
          </a:prstGeom>
          <a:noFill/>
          <a:ln w="38100">
            <a:solidFill>
              <a:srgbClr val="DCEBF0"/>
            </a:solidFill>
            <a:prstDash val="solid"/>
          </a:ln>
        </p:spPr>
        <p:txBody>
          <a:bodyPr/>
          <a:lstStyle/>
          <a:p>
            <a:endParaRPr lang="en-CA"/>
          </a:p>
        </p:txBody>
      </p:sp>
      <p:sp>
        <p:nvSpPr>
          <p:cNvPr id="14" name="Shape 12"/>
          <p:cNvSpPr/>
          <p:nvPr/>
        </p:nvSpPr>
        <p:spPr>
          <a:xfrm>
            <a:off x="1371600" y="3401568"/>
            <a:ext cx="9784080" cy="1078992"/>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5" name="Text 13"/>
          <p:cNvSpPr/>
          <p:nvPr/>
        </p:nvSpPr>
        <p:spPr>
          <a:xfrm>
            <a:off x="1600200" y="3493008"/>
            <a:ext cx="9326880" cy="320040"/>
          </a:xfrm>
          <a:prstGeom prst="rect">
            <a:avLst/>
          </a:prstGeom>
          <a:noFill/>
          <a:ln/>
        </p:spPr>
        <p:txBody>
          <a:bodyPr wrap="square" lIns="0" tIns="0" rIns="0" bIns="0" rtlCol="0" anchor="ctr"/>
          <a:lstStyle/>
          <a:p>
            <a:pPr marL="0" indent="0">
              <a:buNone/>
            </a:pPr>
            <a:r>
              <a:rPr lang="en-US" sz="1450" b="1" dirty="0">
                <a:solidFill>
                  <a:srgbClr val="15331F"/>
                </a:solidFill>
                <a:latin typeface="Cambria" pitchFamily="34" charset="0"/>
                <a:ea typeface="Cambria" pitchFamily="34" charset="-122"/>
                <a:cs typeface="Cambria" pitchFamily="34" charset="-120"/>
              </a:rPr>
              <a:t>Memorandum of Understanding</a:t>
            </a:r>
            <a:endParaRPr lang="en-US" sz="1450" dirty="0"/>
          </a:p>
        </p:txBody>
      </p:sp>
      <p:sp>
        <p:nvSpPr>
          <p:cNvPr id="16" name="Text 14"/>
          <p:cNvSpPr/>
          <p:nvPr/>
        </p:nvSpPr>
        <p:spPr>
          <a:xfrm>
            <a:off x="1600200" y="3831336"/>
            <a:ext cx="9326880" cy="594360"/>
          </a:xfrm>
          <a:prstGeom prst="rect">
            <a:avLst/>
          </a:prstGeom>
          <a:noFill/>
          <a:ln/>
        </p:spPr>
        <p:txBody>
          <a:bodyPr wrap="square" lIns="0" tIns="0" rIns="0" bIns="0" rtlCol="0" anchor="ctr"/>
          <a:lstStyle/>
          <a:p>
            <a:pPr marL="0" indent="0">
              <a:lnSpc>
                <a:spcPct val="128000"/>
              </a:lnSpc>
              <a:buNone/>
            </a:pPr>
            <a:r>
              <a:rPr lang="en-US" sz="1100" dirty="0">
                <a:solidFill>
                  <a:srgbClr val="53503F"/>
                </a:solidFill>
                <a:latin typeface="Calibri" pitchFamily="34" charset="0"/>
                <a:ea typeface="Calibri" pitchFamily="34" charset="-122"/>
                <a:cs typeface="Calibri" pitchFamily="34" charset="-120"/>
              </a:rPr>
              <a:t>Lands invites the Proponent into an MOU confirming the project will not advance without FNNND’s Consent. FNNND responds in writing within 20 business days with guiding documents and the Communications Protocol.</a:t>
            </a:r>
            <a:endParaRPr lang="en-US" sz="1100" dirty="0"/>
          </a:p>
        </p:txBody>
      </p:sp>
      <p:sp>
        <p:nvSpPr>
          <p:cNvPr id="17" name="Shape 15"/>
          <p:cNvSpPr/>
          <p:nvPr/>
        </p:nvSpPr>
        <p:spPr>
          <a:xfrm>
            <a:off x="502920" y="4928616"/>
            <a:ext cx="566928" cy="566928"/>
          </a:xfrm>
          <a:prstGeom prst="ellipse">
            <a:avLst/>
          </a:prstGeom>
          <a:solidFill>
            <a:srgbClr val="2B6E8F"/>
          </a:solidFill>
          <a:ln/>
        </p:spPr>
        <p:txBody>
          <a:bodyPr/>
          <a:lstStyle/>
          <a:p>
            <a:endParaRPr lang="en-CA"/>
          </a:p>
        </p:txBody>
      </p:sp>
      <p:sp>
        <p:nvSpPr>
          <p:cNvPr id="18" name="Text 16"/>
          <p:cNvSpPr/>
          <p:nvPr/>
        </p:nvSpPr>
        <p:spPr>
          <a:xfrm>
            <a:off x="502920" y="4928616"/>
            <a:ext cx="566928" cy="566928"/>
          </a:xfrm>
          <a:prstGeom prst="rect">
            <a:avLst/>
          </a:prstGeom>
          <a:noFill/>
          <a:ln/>
        </p:spPr>
        <p:txBody>
          <a:bodyPr wrap="square" lIns="0" tIns="0" rIns="0" bIns="0"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3</a:t>
            </a:r>
            <a:endParaRPr lang="en-US" sz="2000" dirty="0"/>
          </a:p>
        </p:txBody>
      </p:sp>
      <p:sp>
        <p:nvSpPr>
          <p:cNvPr id="19" name="Shape 17"/>
          <p:cNvSpPr/>
          <p:nvPr/>
        </p:nvSpPr>
        <p:spPr>
          <a:xfrm>
            <a:off x="1371600" y="4882896"/>
            <a:ext cx="9784080" cy="1078992"/>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20" name="Text 18"/>
          <p:cNvSpPr/>
          <p:nvPr/>
        </p:nvSpPr>
        <p:spPr>
          <a:xfrm>
            <a:off x="1600200" y="4974336"/>
            <a:ext cx="9326880" cy="320040"/>
          </a:xfrm>
          <a:prstGeom prst="rect">
            <a:avLst/>
          </a:prstGeom>
          <a:noFill/>
          <a:ln/>
        </p:spPr>
        <p:txBody>
          <a:bodyPr wrap="square" lIns="0" tIns="0" rIns="0" bIns="0" rtlCol="0" anchor="ctr"/>
          <a:lstStyle/>
          <a:p>
            <a:pPr marL="0" indent="0">
              <a:buNone/>
            </a:pPr>
            <a:r>
              <a:rPr lang="en-US" sz="1450" b="1" dirty="0">
                <a:solidFill>
                  <a:srgbClr val="15331F"/>
                </a:solidFill>
                <a:latin typeface="Cambria" pitchFamily="34" charset="0"/>
                <a:ea typeface="Cambria" pitchFamily="34" charset="-122"/>
                <a:cs typeface="Cambria" pitchFamily="34" charset="-120"/>
              </a:rPr>
              <a:t>Lands’ Assessment</a:t>
            </a:r>
            <a:endParaRPr lang="en-US" sz="1450" dirty="0"/>
          </a:p>
        </p:txBody>
      </p:sp>
      <p:sp>
        <p:nvSpPr>
          <p:cNvPr id="21" name="Text 19"/>
          <p:cNvSpPr/>
          <p:nvPr/>
        </p:nvSpPr>
        <p:spPr>
          <a:xfrm>
            <a:off x="1600200" y="5312664"/>
            <a:ext cx="9326880" cy="594360"/>
          </a:xfrm>
          <a:prstGeom prst="rect">
            <a:avLst/>
          </a:prstGeom>
          <a:noFill/>
          <a:ln/>
        </p:spPr>
        <p:txBody>
          <a:bodyPr wrap="square" lIns="0" tIns="0" rIns="0" bIns="0" rtlCol="0" anchor="ctr"/>
          <a:lstStyle/>
          <a:p>
            <a:pPr marL="0" indent="0">
              <a:lnSpc>
                <a:spcPct val="128000"/>
              </a:lnSpc>
              <a:buNone/>
            </a:pPr>
            <a:r>
              <a:rPr lang="en-US" sz="1100" dirty="0">
                <a:solidFill>
                  <a:srgbClr val="53503F"/>
                </a:solidFill>
                <a:latin typeface="Calibri" pitchFamily="34" charset="0"/>
                <a:ea typeface="Calibri" pitchFamily="34" charset="-122"/>
                <a:cs typeface="Calibri" pitchFamily="34" charset="-120"/>
              </a:rPr>
              <a:t>Lands gathers Traditional Knowledge, drone and baseline data, and weighs location, scale, fit with land use planning, cumulative impacts on rights, lands and wildlife, and adequacy of proposed Reclamation.</a:t>
            </a:r>
            <a:endParaRPr lang="en-US" sz="1100" dirty="0"/>
          </a:p>
        </p:txBody>
      </p:sp>
      <p:sp>
        <p:nvSpPr>
          <p:cNvPr id="22" name="Text 20"/>
          <p:cNvSpPr/>
          <p:nvPr/>
        </p:nvSpPr>
        <p:spPr>
          <a:xfrm>
            <a:off x="502920" y="6473952"/>
            <a:ext cx="11185855" cy="274320"/>
          </a:xfrm>
          <a:prstGeom prst="rect">
            <a:avLst/>
          </a:prstGeom>
          <a:noFill/>
          <a:ln/>
        </p:spPr>
        <p:txBody>
          <a:bodyPr wrap="square" lIns="0" tIns="0" rIns="0" bIns="0" rtlCol="0" anchor="ctr"/>
          <a:lstStyle/>
          <a:p>
            <a:pPr marL="0" indent="0" algn="l">
              <a:buNone/>
            </a:pPr>
            <a:r>
              <a:rPr lang="en-US" sz="900" dirty="0">
                <a:solidFill>
                  <a:srgbClr val="53503F"/>
                </a:solidFill>
                <a:latin typeface="Calibri" pitchFamily="34" charset="0"/>
                <a:ea typeface="Calibri" pitchFamily="34" charset="-122"/>
                <a:cs typeface="Calibri" pitchFamily="34" charset="-120"/>
              </a:rPr>
              <a:t>Page 7</a:t>
            </a:r>
            <a:endParaRPr lang="en-US" sz="900" dirty="0"/>
          </a:p>
        </p:txBody>
      </p:sp>
      <p:sp>
        <p:nvSpPr>
          <p:cNvPr id="23" name="Text 21"/>
          <p:cNvSpPr/>
          <p:nvPr/>
        </p:nvSpPr>
        <p:spPr>
          <a:xfrm>
            <a:off x="502920" y="6473952"/>
            <a:ext cx="11185855" cy="274320"/>
          </a:xfrm>
          <a:prstGeom prst="rect">
            <a:avLst/>
          </a:prstGeom>
          <a:noFill/>
          <a:ln/>
        </p:spPr>
        <p:txBody>
          <a:bodyPr wrap="square" lIns="0" tIns="0" rIns="0" bIns="0" rtlCol="0" anchor="ctr"/>
          <a:lstStyle/>
          <a:p>
            <a:pPr marL="0" indent="0" algn="r">
              <a:buNone/>
            </a:pPr>
            <a:r>
              <a:rPr lang="en-US" sz="900" dirty="0">
                <a:solidFill>
                  <a:srgbClr val="53503F"/>
                </a:solidFill>
                <a:latin typeface="Calibri" pitchFamily="34" charset="0"/>
                <a:ea typeface="Calibri" pitchFamily="34" charset="-122"/>
                <a:cs typeface="Calibri" pitchFamily="34" charset="-120"/>
              </a:rPr>
              <a:t>FNNND Mining Policy · June 24, 2024</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411480"/>
            <a:ext cx="7315200" cy="274320"/>
          </a:xfrm>
          <a:prstGeom prst="rect">
            <a:avLst/>
          </a:prstGeom>
          <a:noFill/>
          <a:ln/>
        </p:spPr>
        <p:txBody>
          <a:bodyPr wrap="square" lIns="0" tIns="0" rIns="0" bIns="0" rtlCol="0" anchor="ctr"/>
          <a:lstStyle/>
          <a:p>
            <a:pPr marL="0" indent="0">
              <a:buNone/>
            </a:pPr>
            <a:r>
              <a:rPr lang="en-US" sz="1150" b="1" kern="0" spc="200" dirty="0">
                <a:solidFill>
                  <a:srgbClr val="2B6E8F"/>
                </a:solidFill>
                <a:latin typeface="Calibri" pitchFamily="34" charset="0"/>
                <a:ea typeface="Calibri" pitchFamily="34" charset="-122"/>
                <a:cs typeface="Calibri" pitchFamily="34" charset="-120"/>
              </a:rPr>
              <a:t>THE RIVER OF DECISION · PART 2</a:t>
            </a:r>
            <a:endParaRPr lang="en-US" sz="1150" dirty="0"/>
          </a:p>
        </p:txBody>
      </p:sp>
      <p:sp>
        <p:nvSpPr>
          <p:cNvPr id="3" name="Text 1"/>
          <p:cNvSpPr/>
          <p:nvPr/>
        </p:nvSpPr>
        <p:spPr>
          <a:xfrm>
            <a:off x="502920" y="676656"/>
            <a:ext cx="10515600" cy="640080"/>
          </a:xfrm>
          <a:prstGeom prst="rect">
            <a:avLst/>
          </a:prstGeom>
          <a:noFill/>
          <a:ln/>
        </p:spPr>
        <p:txBody>
          <a:bodyPr wrap="square" lIns="0" tIns="0" rIns="0" bIns="0" rtlCol="0" anchor="ctr"/>
          <a:lstStyle/>
          <a:p>
            <a:pPr marL="0" indent="0">
              <a:buNone/>
            </a:pPr>
            <a:r>
              <a:rPr lang="en-US" sz="3000" b="1" dirty="0">
                <a:solidFill>
                  <a:srgbClr val="15331F"/>
                </a:solidFill>
                <a:latin typeface="Cambria" pitchFamily="34" charset="0"/>
                <a:ea typeface="Cambria" pitchFamily="34" charset="-122"/>
                <a:cs typeface="Cambria" pitchFamily="34" charset="-120"/>
              </a:rPr>
              <a:t>How the Proposal Can End</a:t>
            </a:r>
            <a:endParaRPr lang="en-US" sz="3000" dirty="0"/>
          </a:p>
        </p:txBody>
      </p:sp>
      <p:sp>
        <p:nvSpPr>
          <p:cNvPr id="4" name="Text 2"/>
          <p:cNvSpPr/>
          <p:nvPr/>
        </p:nvSpPr>
        <p:spPr>
          <a:xfrm>
            <a:off x="502920" y="1280160"/>
            <a:ext cx="10515600" cy="365760"/>
          </a:xfrm>
          <a:prstGeom prst="rect">
            <a:avLst/>
          </a:prstGeom>
          <a:noFill/>
          <a:ln/>
        </p:spPr>
        <p:txBody>
          <a:bodyPr wrap="square" lIns="0" tIns="0" rIns="0" bIns="0" rtlCol="0" anchor="ctr"/>
          <a:lstStyle/>
          <a:p>
            <a:pPr marL="0" indent="0">
              <a:buNone/>
            </a:pPr>
            <a:r>
              <a:rPr lang="en-US" sz="1250" i="1" dirty="0">
                <a:solidFill>
                  <a:srgbClr val="53503F"/>
                </a:solidFill>
                <a:latin typeface="Calibri" pitchFamily="34" charset="0"/>
                <a:ea typeface="Calibri" pitchFamily="34" charset="-122"/>
                <a:cs typeface="Calibri" pitchFamily="34" charset="-120"/>
              </a:rPr>
              <a:t>Two review points may end in a Do Not Proceed Notice; successful proposals move to negotiation</a:t>
            </a:r>
            <a:endParaRPr lang="en-US" sz="1250" dirty="0"/>
          </a:p>
        </p:txBody>
      </p:sp>
      <p:sp>
        <p:nvSpPr>
          <p:cNvPr id="5" name="Shape 3"/>
          <p:cNvSpPr/>
          <p:nvPr/>
        </p:nvSpPr>
        <p:spPr>
          <a:xfrm>
            <a:off x="502920" y="1920240"/>
            <a:ext cx="502920" cy="502920"/>
          </a:xfrm>
          <a:prstGeom prst="ellipse">
            <a:avLst/>
          </a:prstGeom>
          <a:solidFill>
            <a:srgbClr val="2B6E8F"/>
          </a:solidFill>
          <a:ln/>
        </p:spPr>
        <p:txBody>
          <a:bodyPr/>
          <a:lstStyle/>
          <a:p>
            <a:endParaRPr lang="en-CA"/>
          </a:p>
        </p:txBody>
      </p:sp>
      <p:sp>
        <p:nvSpPr>
          <p:cNvPr id="6" name="Text 4"/>
          <p:cNvSpPr/>
          <p:nvPr/>
        </p:nvSpPr>
        <p:spPr>
          <a:xfrm>
            <a:off x="502920" y="1920240"/>
            <a:ext cx="502920" cy="502920"/>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4</a:t>
            </a:r>
            <a:endParaRPr lang="en-US" sz="1700" dirty="0"/>
          </a:p>
        </p:txBody>
      </p:sp>
      <p:sp>
        <p:nvSpPr>
          <p:cNvPr id="7" name="Shape 5"/>
          <p:cNvSpPr/>
          <p:nvPr/>
        </p:nvSpPr>
        <p:spPr>
          <a:xfrm>
            <a:off x="1280160" y="1874520"/>
            <a:ext cx="4617720" cy="86868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8" name="Text 6"/>
          <p:cNvSpPr/>
          <p:nvPr/>
        </p:nvSpPr>
        <p:spPr>
          <a:xfrm>
            <a:off x="1463040" y="1947672"/>
            <a:ext cx="4297680" cy="27432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Lands’ Determination</a:t>
            </a:r>
            <a:endParaRPr lang="en-US" sz="1300" dirty="0"/>
          </a:p>
        </p:txBody>
      </p:sp>
      <p:sp>
        <p:nvSpPr>
          <p:cNvPr id="9" name="Text 7"/>
          <p:cNvSpPr/>
          <p:nvPr/>
        </p:nvSpPr>
        <p:spPr>
          <a:xfrm>
            <a:off x="1463040" y="2231136"/>
            <a:ext cx="4297680" cy="457200"/>
          </a:xfrm>
          <a:prstGeom prst="rect">
            <a:avLst/>
          </a:prstGeom>
          <a:noFill/>
          <a:ln/>
        </p:spPr>
        <p:txBody>
          <a:bodyPr wrap="square" lIns="0" tIns="0" rIns="0" bIns="0" rtlCol="0" anchor="ctr"/>
          <a:lstStyle/>
          <a:p>
            <a:pPr marL="0" indent="0">
              <a:lnSpc>
                <a:spcPct val="125000"/>
              </a:lnSpc>
              <a:buNone/>
            </a:pPr>
            <a:r>
              <a:rPr lang="en-US" sz="1000" dirty="0">
                <a:solidFill>
                  <a:srgbClr val="53503F"/>
                </a:solidFill>
                <a:latin typeface="Calibri" pitchFamily="34" charset="0"/>
                <a:ea typeface="Calibri" pitchFamily="34" charset="-122"/>
                <a:cs typeface="Calibri" pitchFamily="34" charset="-120"/>
              </a:rPr>
              <a:t>Decides if the proposal fits FNNND’s Core Principles, or refers it to Council.</a:t>
            </a:r>
            <a:endParaRPr lang="en-US" sz="1000" dirty="0"/>
          </a:p>
        </p:txBody>
      </p:sp>
      <p:sp>
        <p:nvSpPr>
          <p:cNvPr id="10" name="Shape 8"/>
          <p:cNvSpPr/>
          <p:nvPr/>
        </p:nvSpPr>
        <p:spPr>
          <a:xfrm>
            <a:off x="5715000" y="1874520"/>
            <a:ext cx="2331720" cy="868680"/>
          </a:xfrm>
          <a:prstGeom prst="rect">
            <a:avLst/>
          </a:prstGeom>
          <a:solidFill>
            <a:srgbClr val="F2DED4"/>
          </a:solidFill>
          <a:ln/>
        </p:spPr>
        <p:txBody>
          <a:bodyPr/>
          <a:lstStyle/>
          <a:p>
            <a:endParaRPr lang="en-CA"/>
          </a:p>
        </p:txBody>
      </p:sp>
      <p:sp>
        <p:nvSpPr>
          <p:cNvPr id="11" name="Text 9"/>
          <p:cNvSpPr/>
          <p:nvPr/>
        </p:nvSpPr>
        <p:spPr>
          <a:xfrm>
            <a:off x="5852160" y="2057400"/>
            <a:ext cx="2103120" cy="548640"/>
          </a:xfrm>
          <a:prstGeom prst="rect">
            <a:avLst/>
          </a:prstGeom>
          <a:noFill/>
          <a:ln/>
        </p:spPr>
        <p:txBody>
          <a:bodyPr wrap="square" lIns="0" tIns="0" rIns="0" bIns="0" rtlCol="0" anchor="ctr"/>
          <a:lstStyle/>
          <a:p>
            <a:pPr marL="0" indent="0">
              <a:lnSpc>
                <a:spcPct val="120000"/>
              </a:lnSpc>
              <a:buNone/>
            </a:pPr>
            <a:r>
              <a:rPr lang="en-US" sz="1000" b="1" dirty="0">
                <a:solidFill>
                  <a:srgbClr val="A8442A"/>
                </a:solidFill>
                <a:latin typeface="Calibri" pitchFamily="34" charset="0"/>
                <a:ea typeface="Calibri" pitchFamily="34" charset="-122"/>
                <a:cs typeface="Calibri" pitchFamily="34" charset="-120"/>
              </a:rPr>
              <a:t>↰ Do Not Proceed Notice issued</a:t>
            </a:r>
            <a:endParaRPr lang="en-US" sz="1000" dirty="0"/>
          </a:p>
        </p:txBody>
      </p:sp>
      <p:sp>
        <p:nvSpPr>
          <p:cNvPr id="12" name="Shape 10"/>
          <p:cNvSpPr/>
          <p:nvPr/>
        </p:nvSpPr>
        <p:spPr>
          <a:xfrm>
            <a:off x="502920" y="3017520"/>
            <a:ext cx="502920" cy="502920"/>
          </a:xfrm>
          <a:prstGeom prst="ellipse">
            <a:avLst/>
          </a:prstGeom>
          <a:solidFill>
            <a:srgbClr val="2B6E8F"/>
          </a:solidFill>
          <a:ln/>
        </p:spPr>
        <p:txBody>
          <a:bodyPr/>
          <a:lstStyle/>
          <a:p>
            <a:endParaRPr lang="en-CA"/>
          </a:p>
        </p:txBody>
      </p:sp>
      <p:sp>
        <p:nvSpPr>
          <p:cNvPr id="13" name="Text 11"/>
          <p:cNvSpPr/>
          <p:nvPr/>
        </p:nvSpPr>
        <p:spPr>
          <a:xfrm>
            <a:off x="502920" y="3017520"/>
            <a:ext cx="502920" cy="502920"/>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5</a:t>
            </a:r>
            <a:endParaRPr lang="en-US" sz="1700" dirty="0"/>
          </a:p>
        </p:txBody>
      </p:sp>
      <p:sp>
        <p:nvSpPr>
          <p:cNvPr id="14" name="Shape 12"/>
          <p:cNvSpPr/>
          <p:nvPr/>
        </p:nvSpPr>
        <p:spPr>
          <a:xfrm>
            <a:off x="1280160" y="2971800"/>
            <a:ext cx="4617720" cy="86868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15" name="Text 13"/>
          <p:cNvSpPr/>
          <p:nvPr/>
        </p:nvSpPr>
        <p:spPr>
          <a:xfrm>
            <a:off x="1463040" y="3044952"/>
            <a:ext cx="4297680" cy="27432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Council Review</a:t>
            </a:r>
            <a:endParaRPr lang="en-US" sz="1300" dirty="0"/>
          </a:p>
        </p:txBody>
      </p:sp>
      <p:sp>
        <p:nvSpPr>
          <p:cNvPr id="16" name="Text 14"/>
          <p:cNvSpPr/>
          <p:nvPr/>
        </p:nvSpPr>
        <p:spPr>
          <a:xfrm>
            <a:off x="1463040" y="3328416"/>
            <a:ext cx="4297680" cy="457200"/>
          </a:xfrm>
          <a:prstGeom prst="rect">
            <a:avLst/>
          </a:prstGeom>
          <a:noFill/>
          <a:ln/>
        </p:spPr>
        <p:txBody>
          <a:bodyPr wrap="square" lIns="0" tIns="0" rIns="0" bIns="0" rtlCol="0" anchor="ctr"/>
          <a:lstStyle/>
          <a:p>
            <a:pPr marL="0" indent="0">
              <a:lnSpc>
                <a:spcPct val="125000"/>
              </a:lnSpc>
              <a:buNone/>
            </a:pPr>
            <a:r>
              <a:rPr lang="en-US" sz="1000" dirty="0">
                <a:solidFill>
                  <a:srgbClr val="53503F"/>
                </a:solidFill>
                <a:latin typeface="Calibri" pitchFamily="34" charset="0"/>
                <a:ea typeface="Calibri" pitchFamily="34" charset="-122"/>
                <a:cs typeface="Calibri" pitchFamily="34" charset="-120"/>
              </a:rPr>
              <a:t>Council weighs the Assessment and may recommend negotiations toward a formal Agreement.</a:t>
            </a:r>
            <a:endParaRPr lang="en-US" sz="1000" dirty="0"/>
          </a:p>
        </p:txBody>
      </p:sp>
      <p:sp>
        <p:nvSpPr>
          <p:cNvPr id="17" name="Shape 15"/>
          <p:cNvSpPr/>
          <p:nvPr/>
        </p:nvSpPr>
        <p:spPr>
          <a:xfrm>
            <a:off x="5715000" y="2971800"/>
            <a:ext cx="2331720" cy="868680"/>
          </a:xfrm>
          <a:prstGeom prst="rect">
            <a:avLst/>
          </a:prstGeom>
          <a:solidFill>
            <a:srgbClr val="F2DED4"/>
          </a:solidFill>
          <a:ln/>
        </p:spPr>
        <p:txBody>
          <a:bodyPr/>
          <a:lstStyle/>
          <a:p>
            <a:endParaRPr lang="en-CA"/>
          </a:p>
        </p:txBody>
      </p:sp>
      <p:sp>
        <p:nvSpPr>
          <p:cNvPr id="18" name="Text 16"/>
          <p:cNvSpPr/>
          <p:nvPr/>
        </p:nvSpPr>
        <p:spPr>
          <a:xfrm>
            <a:off x="5852160" y="3154680"/>
            <a:ext cx="2103120" cy="548640"/>
          </a:xfrm>
          <a:prstGeom prst="rect">
            <a:avLst/>
          </a:prstGeom>
          <a:noFill/>
          <a:ln/>
        </p:spPr>
        <p:txBody>
          <a:bodyPr wrap="square" lIns="0" tIns="0" rIns="0" bIns="0" rtlCol="0" anchor="ctr"/>
          <a:lstStyle/>
          <a:p>
            <a:pPr marL="0" indent="0">
              <a:lnSpc>
                <a:spcPct val="120000"/>
              </a:lnSpc>
              <a:buNone/>
            </a:pPr>
            <a:r>
              <a:rPr lang="en-US" sz="1000" b="1" dirty="0">
                <a:solidFill>
                  <a:srgbClr val="A8442A"/>
                </a:solidFill>
                <a:latin typeface="Calibri" pitchFamily="34" charset="0"/>
                <a:ea typeface="Calibri" pitchFamily="34" charset="-122"/>
                <a:cs typeface="Calibri" pitchFamily="34" charset="-120"/>
              </a:rPr>
              <a:t>↰ Do Not Proceed Notice issued</a:t>
            </a:r>
            <a:endParaRPr lang="en-US" sz="1000" dirty="0"/>
          </a:p>
        </p:txBody>
      </p:sp>
      <p:sp>
        <p:nvSpPr>
          <p:cNvPr id="19" name="Shape 17"/>
          <p:cNvSpPr/>
          <p:nvPr/>
        </p:nvSpPr>
        <p:spPr>
          <a:xfrm>
            <a:off x="502920" y="4114800"/>
            <a:ext cx="502920" cy="502920"/>
          </a:xfrm>
          <a:prstGeom prst="ellipse">
            <a:avLst/>
          </a:prstGeom>
          <a:solidFill>
            <a:srgbClr val="2B6E8F"/>
          </a:solidFill>
          <a:ln/>
        </p:spPr>
        <p:txBody>
          <a:bodyPr/>
          <a:lstStyle/>
          <a:p>
            <a:endParaRPr lang="en-CA"/>
          </a:p>
        </p:txBody>
      </p:sp>
      <p:sp>
        <p:nvSpPr>
          <p:cNvPr id="20" name="Text 18"/>
          <p:cNvSpPr/>
          <p:nvPr/>
        </p:nvSpPr>
        <p:spPr>
          <a:xfrm>
            <a:off x="502920" y="4114800"/>
            <a:ext cx="502920" cy="502920"/>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6</a:t>
            </a:r>
            <a:endParaRPr lang="en-US" sz="1700" dirty="0"/>
          </a:p>
        </p:txBody>
      </p:sp>
      <p:sp>
        <p:nvSpPr>
          <p:cNvPr id="21" name="Shape 19"/>
          <p:cNvSpPr/>
          <p:nvPr/>
        </p:nvSpPr>
        <p:spPr>
          <a:xfrm>
            <a:off x="1280160" y="4069080"/>
            <a:ext cx="9966960" cy="640080"/>
          </a:xfrm>
          <a:prstGeom prst="rect">
            <a:avLst/>
          </a:prstGeom>
          <a:solidFill>
            <a:srgbClr val="F4F2E8"/>
          </a:solidFill>
          <a:ln/>
          <a:effectLst>
            <a:outerShdw blurRad="127000" dist="38100" dir="2700000" algn="bl" rotWithShape="0">
              <a:srgbClr val="000000">
                <a:alpha val="12000"/>
              </a:srgbClr>
            </a:outerShdw>
          </a:effectLst>
        </p:spPr>
        <p:txBody>
          <a:bodyPr/>
          <a:lstStyle/>
          <a:p>
            <a:endParaRPr lang="en-CA"/>
          </a:p>
        </p:txBody>
      </p:sp>
      <p:sp>
        <p:nvSpPr>
          <p:cNvPr id="22" name="Text 20"/>
          <p:cNvSpPr/>
          <p:nvPr/>
        </p:nvSpPr>
        <p:spPr>
          <a:xfrm>
            <a:off x="1463040" y="4114800"/>
            <a:ext cx="9601200" cy="274320"/>
          </a:xfrm>
          <a:prstGeom prst="rect">
            <a:avLst/>
          </a:prstGeom>
          <a:noFill/>
          <a:ln/>
        </p:spPr>
        <p:txBody>
          <a:bodyPr wrap="square" lIns="0" tIns="0" rIns="0" bIns="0" rtlCol="0" anchor="ctr"/>
          <a:lstStyle/>
          <a:p>
            <a:pPr marL="0" indent="0">
              <a:buNone/>
            </a:pPr>
            <a:r>
              <a:rPr lang="en-US" sz="1300" b="1" dirty="0">
                <a:solidFill>
                  <a:srgbClr val="15331F"/>
                </a:solidFill>
                <a:latin typeface="Cambria" pitchFamily="34" charset="0"/>
                <a:ea typeface="Cambria" pitchFamily="34" charset="-122"/>
                <a:cs typeface="Cambria" pitchFamily="34" charset="-120"/>
              </a:rPr>
              <a:t>Negotiations</a:t>
            </a:r>
            <a:endParaRPr lang="en-US" sz="1300" dirty="0"/>
          </a:p>
        </p:txBody>
      </p:sp>
      <p:sp>
        <p:nvSpPr>
          <p:cNvPr id="23" name="Text 21"/>
          <p:cNvSpPr/>
          <p:nvPr/>
        </p:nvSpPr>
        <p:spPr>
          <a:xfrm>
            <a:off x="1463040" y="4389120"/>
            <a:ext cx="9601200" cy="320040"/>
          </a:xfrm>
          <a:prstGeom prst="rect">
            <a:avLst/>
          </a:prstGeom>
          <a:noFill/>
          <a:ln/>
        </p:spPr>
        <p:txBody>
          <a:bodyPr wrap="square" lIns="0" tIns="0" rIns="0" bIns="0" rtlCol="0" anchor="ctr"/>
          <a:lstStyle/>
          <a:p>
            <a:pPr marL="0" indent="0">
              <a:buNone/>
            </a:pPr>
            <a:r>
              <a:rPr lang="en-US" sz="1000" dirty="0">
                <a:solidFill>
                  <a:srgbClr val="53503F"/>
                </a:solidFill>
                <a:latin typeface="Calibri" pitchFamily="34" charset="0"/>
                <a:ea typeface="Calibri" pitchFamily="34" charset="-122"/>
                <a:cs typeface="Calibri" pitchFamily="34" charset="-120"/>
              </a:rPr>
              <a:t>Terms cover entry conditions, monitoring, compensation, environmental protection, reporting, closure, and economic benefits to FNNND.</a:t>
            </a:r>
            <a:endParaRPr lang="en-US" sz="1000" dirty="0"/>
          </a:p>
        </p:txBody>
      </p:sp>
      <p:sp>
        <p:nvSpPr>
          <p:cNvPr id="24" name="Shape 22"/>
          <p:cNvSpPr/>
          <p:nvPr/>
        </p:nvSpPr>
        <p:spPr>
          <a:xfrm>
            <a:off x="1280160" y="4983480"/>
            <a:ext cx="4846320" cy="777240"/>
          </a:xfrm>
          <a:prstGeom prst="rect">
            <a:avLst/>
          </a:prstGeom>
          <a:solidFill>
            <a:srgbClr val="F2E4BF"/>
          </a:solidFill>
          <a:ln/>
        </p:spPr>
        <p:txBody>
          <a:bodyPr/>
          <a:lstStyle/>
          <a:p>
            <a:endParaRPr lang="en-CA"/>
          </a:p>
        </p:txBody>
      </p:sp>
      <p:sp>
        <p:nvSpPr>
          <p:cNvPr id="25" name="Text 23"/>
          <p:cNvSpPr/>
          <p:nvPr/>
        </p:nvSpPr>
        <p:spPr>
          <a:xfrm>
            <a:off x="1463040" y="5056632"/>
            <a:ext cx="4480560" cy="274320"/>
          </a:xfrm>
          <a:prstGeom prst="rect">
            <a:avLst/>
          </a:prstGeom>
          <a:noFill/>
          <a:ln/>
        </p:spPr>
        <p:txBody>
          <a:bodyPr wrap="square" lIns="0" tIns="0" rIns="0" bIns="0" rtlCol="0" anchor="ctr"/>
          <a:lstStyle/>
          <a:p>
            <a:pPr marL="0" indent="0">
              <a:buNone/>
            </a:pPr>
            <a:r>
              <a:rPr lang="en-US" sz="1200" b="1" dirty="0">
                <a:solidFill>
                  <a:srgbClr val="15331F"/>
                </a:solidFill>
                <a:latin typeface="Cambria" pitchFamily="34" charset="0"/>
                <a:ea typeface="Cambria" pitchFamily="34" charset="-122"/>
                <a:cs typeface="Cambria" pitchFamily="34" charset="-120"/>
              </a:rPr>
              <a:t>Exploration Agreement</a:t>
            </a:r>
            <a:endParaRPr lang="en-US" sz="1200" dirty="0"/>
          </a:p>
        </p:txBody>
      </p:sp>
      <p:sp>
        <p:nvSpPr>
          <p:cNvPr id="26" name="Text 24"/>
          <p:cNvSpPr/>
          <p:nvPr/>
        </p:nvSpPr>
        <p:spPr>
          <a:xfrm>
            <a:off x="1463040" y="5349240"/>
            <a:ext cx="4480560" cy="365760"/>
          </a:xfrm>
          <a:prstGeom prst="rect">
            <a:avLst/>
          </a:prstGeom>
          <a:noFill/>
          <a:ln/>
        </p:spPr>
        <p:txBody>
          <a:bodyPr wrap="square" lIns="0" tIns="0" rIns="0" bIns="0" rtlCol="0" anchor="ctr"/>
          <a:lstStyle/>
          <a:p>
            <a:pPr marL="0" indent="0">
              <a:lnSpc>
                <a:spcPct val="120000"/>
              </a:lnSpc>
              <a:buNone/>
            </a:pPr>
            <a:r>
              <a:rPr lang="en-US" sz="1000" dirty="0">
                <a:solidFill>
                  <a:srgbClr val="53503F"/>
                </a:solidFill>
                <a:latin typeface="Calibri" pitchFamily="34" charset="0"/>
                <a:ea typeface="Calibri" pitchFamily="34" charset="-122"/>
                <a:cs typeface="Calibri" pitchFamily="34" charset="-120"/>
              </a:rPr>
              <a:t>For exploration-stage work. Reviewed and may be ratified by Council.</a:t>
            </a:r>
            <a:endParaRPr lang="en-US" sz="1000" dirty="0"/>
          </a:p>
        </p:txBody>
      </p:sp>
      <p:sp>
        <p:nvSpPr>
          <p:cNvPr id="27" name="Shape 25"/>
          <p:cNvSpPr/>
          <p:nvPr/>
        </p:nvSpPr>
        <p:spPr>
          <a:xfrm>
            <a:off x="6309360" y="4983480"/>
            <a:ext cx="4937760" cy="777240"/>
          </a:xfrm>
          <a:prstGeom prst="rect">
            <a:avLst/>
          </a:prstGeom>
          <a:solidFill>
            <a:srgbClr val="F2E4BF"/>
          </a:solidFill>
          <a:ln/>
        </p:spPr>
        <p:txBody>
          <a:bodyPr/>
          <a:lstStyle/>
          <a:p>
            <a:endParaRPr lang="en-CA"/>
          </a:p>
        </p:txBody>
      </p:sp>
      <p:sp>
        <p:nvSpPr>
          <p:cNvPr id="28" name="Text 26"/>
          <p:cNvSpPr/>
          <p:nvPr/>
        </p:nvSpPr>
        <p:spPr>
          <a:xfrm>
            <a:off x="6492240" y="5056632"/>
            <a:ext cx="4572000" cy="274320"/>
          </a:xfrm>
          <a:prstGeom prst="rect">
            <a:avLst/>
          </a:prstGeom>
          <a:noFill/>
          <a:ln/>
        </p:spPr>
        <p:txBody>
          <a:bodyPr wrap="square" lIns="0" tIns="0" rIns="0" bIns="0" rtlCol="0" anchor="ctr"/>
          <a:lstStyle/>
          <a:p>
            <a:pPr marL="0" indent="0">
              <a:buNone/>
            </a:pPr>
            <a:r>
              <a:rPr lang="en-US" sz="1200" b="1" dirty="0">
                <a:solidFill>
                  <a:srgbClr val="15331F"/>
                </a:solidFill>
                <a:latin typeface="Cambria" pitchFamily="34" charset="0"/>
                <a:ea typeface="Cambria" pitchFamily="34" charset="-122"/>
                <a:cs typeface="Cambria" pitchFamily="34" charset="-120"/>
              </a:rPr>
              <a:t>Impacts &amp; Benefits Agreement</a:t>
            </a:r>
            <a:endParaRPr lang="en-US" sz="1200" dirty="0"/>
          </a:p>
        </p:txBody>
      </p:sp>
      <p:sp>
        <p:nvSpPr>
          <p:cNvPr id="29" name="Text 27"/>
          <p:cNvSpPr/>
          <p:nvPr/>
        </p:nvSpPr>
        <p:spPr>
          <a:xfrm>
            <a:off x="6492240" y="5349240"/>
            <a:ext cx="4572000" cy="365760"/>
          </a:xfrm>
          <a:prstGeom prst="rect">
            <a:avLst/>
          </a:prstGeom>
          <a:noFill/>
          <a:ln/>
        </p:spPr>
        <p:txBody>
          <a:bodyPr wrap="square" lIns="0" tIns="0" rIns="0" bIns="0" rtlCol="0" anchor="ctr"/>
          <a:lstStyle/>
          <a:p>
            <a:pPr marL="0" indent="0">
              <a:lnSpc>
                <a:spcPct val="120000"/>
              </a:lnSpc>
              <a:buNone/>
            </a:pPr>
            <a:r>
              <a:rPr lang="en-US" sz="1000" dirty="0">
                <a:solidFill>
                  <a:srgbClr val="53503F"/>
                </a:solidFill>
                <a:latin typeface="Calibri" pitchFamily="34" charset="0"/>
                <a:ea typeface="Calibri" pitchFamily="34" charset="-122"/>
                <a:cs typeface="Calibri" pitchFamily="34" charset="-120"/>
              </a:rPr>
              <a:t>For development activity. Reviewed and may be ratified by a General Assembly of FNNND citizens.</a:t>
            </a:r>
            <a:endParaRPr lang="en-US" sz="1000" dirty="0"/>
          </a:p>
        </p:txBody>
      </p:sp>
      <p:sp>
        <p:nvSpPr>
          <p:cNvPr id="30" name="Text 28"/>
          <p:cNvSpPr/>
          <p:nvPr/>
        </p:nvSpPr>
        <p:spPr>
          <a:xfrm>
            <a:off x="1280160" y="5897880"/>
            <a:ext cx="9966960" cy="365760"/>
          </a:xfrm>
          <a:prstGeom prst="rect">
            <a:avLst/>
          </a:prstGeom>
          <a:noFill/>
          <a:ln/>
        </p:spPr>
        <p:txBody>
          <a:bodyPr wrap="square" lIns="0" tIns="0" rIns="0" bIns="0" rtlCol="0" anchor="ctr"/>
          <a:lstStyle/>
          <a:p>
            <a:pPr marL="0" indent="0">
              <a:buNone/>
            </a:pPr>
            <a:r>
              <a:rPr lang="en-US" sz="1000" i="1" dirty="0">
                <a:solidFill>
                  <a:srgbClr val="53503F"/>
                </a:solidFill>
                <a:latin typeface="Calibri" pitchFamily="34" charset="0"/>
                <a:ea typeface="Calibri" pitchFamily="34" charset="-122"/>
                <a:cs typeface="Calibri" pitchFamily="34" charset="-120"/>
              </a:rPr>
              <a:t>↻ If a Proponent with an Exploration Agreement later proposes development activity, the project returns to a new Lands’ Assessment (Step 3).</a:t>
            </a:r>
            <a:endParaRPr lang="en-US" sz="1000" dirty="0"/>
          </a:p>
        </p:txBody>
      </p:sp>
      <p:sp>
        <p:nvSpPr>
          <p:cNvPr id="31" name="Text 29"/>
          <p:cNvSpPr/>
          <p:nvPr/>
        </p:nvSpPr>
        <p:spPr>
          <a:xfrm>
            <a:off x="502920" y="6473952"/>
            <a:ext cx="11185855" cy="274320"/>
          </a:xfrm>
          <a:prstGeom prst="rect">
            <a:avLst/>
          </a:prstGeom>
          <a:noFill/>
          <a:ln/>
        </p:spPr>
        <p:txBody>
          <a:bodyPr wrap="square" lIns="0" tIns="0" rIns="0" bIns="0" rtlCol="0" anchor="ctr"/>
          <a:lstStyle/>
          <a:p>
            <a:pPr marL="0" indent="0" algn="l">
              <a:buNone/>
            </a:pPr>
            <a:r>
              <a:rPr lang="en-US" sz="900" dirty="0">
                <a:solidFill>
                  <a:srgbClr val="53503F"/>
                </a:solidFill>
                <a:latin typeface="Calibri" pitchFamily="34" charset="0"/>
                <a:ea typeface="Calibri" pitchFamily="34" charset="-122"/>
                <a:cs typeface="Calibri" pitchFamily="34" charset="-120"/>
              </a:rPr>
              <a:t>Page 8</a:t>
            </a:r>
            <a:endParaRPr lang="en-US" sz="900" dirty="0"/>
          </a:p>
        </p:txBody>
      </p:sp>
      <p:sp>
        <p:nvSpPr>
          <p:cNvPr id="32" name="Text 30"/>
          <p:cNvSpPr/>
          <p:nvPr/>
        </p:nvSpPr>
        <p:spPr>
          <a:xfrm>
            <a:off x="502920" y="6473952"/>
            <a:ext cx="11185855" cy="274320"/>
          </a:xfrm>
          <a:prstGeom prst="rect">
            <a:avLst/>
          </a:prstGeom>
          <a:noFill/>
          <a:ln/>
        </p:spPr>
        <p:txBody>
          <a:bodyPr wrap="square" lIns="0" tIns="0" rIns="0" bIns="0" rtlCol="0" anchor="ctr"/>
          <a:lstStyle/>
          <a:p>
            <a:pPr marL="0" indent="0" algn="r">
              <a:buNone/>
            </a:pPr>
            <a:r>
              <a:rPr lang="en-US" sz="900" dirty="0">
                <a:solidFill>
                  <a:srgbClr val="53503F"/>
                </a:solidFill>
                <a:latin typeface="Calibri" pitchFamily="34" charset="0"/>
                <a:ea typeface="Calibri" pitchFamily="34" charset="-122"/>
                <a:cs typeface="Calibri" pitchFamily="34" charset="-120"/>
              </a:rPr>
              <a:t>FNNND Mining Policy · June 24, 2024</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411480"/>
            <a:ext cx="7315200" cy="274320"/>
          </a:xfrm>
          <a:prstGeom prst="rect">
            <a:avLst/>
          </a:prstGeom>
          <a:noFill/>
          <a:ln/>
        </p:spPr>
        <p:txBody>
          <a:bodyPr wrap="square" lIns="0" tIns="0" rIns="0" bIns="0" rtlCol="0" anchor="ctr"/>
          <a:lstStyle/>
          <a:p>
            <a:pPr marL="0" indent="0">
              <a:buNone/>
            </a:pPr>
            <a:r>
              <a:rPr lang="en-US" sz="1150" b="1" kern="0" spc="200" dirty="0">
                <a:solidFill>
                  <a:srgbClr val="2B6E8F"/>
                </a:solidFill>
                <a:latin typeface="Calibri" pitchFamily="34" charset="0"/>
                <a:ea typeface="Calibri" pitchFamily="34" charset="-122"/>
                <a:cs typeface="Calibri" pitchFamily="34" charset="-120"/>
              </a:rPr>
              <a:t>THE RIVER OF DECISION · PART 3</a:t>
            </a:r>
            <a:endParaRPr lang="en-US" sz="1150" dirty="0"/>
          </a:p>
        </p:txBody>
      </p:sp>
      <p:sp>
        <p:nvSpPr>
          <p:cNvPr id="3" name="Text 1"/>
          <p:cNvSpPr/>
          <p:nvPr/>
        </p:nvSpPr>
        <p:spPr>
          <a:xfrm>
            <a:off x="502920" y="676656"/>
            <a:ext cx="10515600" cy="640080"/>
          </a:xfrm>
          <a:prstGeom prst="rect">
            <a:avLst/>
          </a:prstGeom>
          <a:noFill/>
          <a:ln/>
        </p:spPr>
        <p:txBody>
          <a:bodyPr wrap="square" lIns="0" tIns="0" rIns="0" bIns="0" rtlCol="0" anchor="ctr"/>
          <a:lstStyle/>
          <a:p>
            <a:pPr marL="0" indent="0">
              <a:buNone/>
            </a:pPr>
            <a:r>
              <a:rPr lang="en-US" sz="3000" b="1" dirty="0">
                <a:solidFill>
                  <a:srgbClr val="15331F"/>
                </a:solidFill>
                <a:latin typeface="Cambria" pitchFamily="34" charset="0"/>
                <a:ea typeface="Cambria" pitchFamily="34" charset="-122"/>
                <a:cs typeface="Cambria" pitchFamily="34" charset="-120"/>
              </a:rPr>
              <a:t>Confluence — A Ratified Agreement</a:t>
            </a:r>
            <a:endParaRPr lang="en-US" sz="3000" dirty="0"/>
          </a:p>
        </p:txBody>
      </p:sp>
      <p:sp>
        <p:nvSpPr>
          <p:cNvPr id="4" name="Text 2"/>
          <p:cNvSpPr/>
          <p:nvPr/>
        </p:nvSpPr>
        <p:spPr>
          <a:xfrm>
            <a:off x="502920" y="1280160"/>
            <a:ext cx="10515600" cy="365760"/>
          </a:xfrm>
          <a:prstGeom prst="rect">
            <a:avLst/>
          </a:prstGeom>
          <a:noFill/>
          <a:ln/>
        </p:spPr>
        <p:txBody>
          <a:bodyPr wrap="square" lIns="0" tIns="0" rIns="0" bIns="0" rtlCol="0" anchor="ctr"/>
          <a:lstStyle/>
          <a:p>
            <a:pPr marL="0" indent="0">
              <a:buNone/>
            </a:pPr>
            <a:r>
              <a:rPr lang="en-US" sz="1250" i="1" dirty="0">
                <a:solidFill>
                  <a:srgbClr val="53503F"/>
                </a:solidFill>
                <a:latin typeface="Calibri" pitchFamily="34" charset="0"/>
                <a:ea typeface="Calibri" pitchFamily="34" charset="-122"/>
                <a:cs typeface="Calibri" pitchFamily="34" charset="-120"/>
              </a:rPr>
              <a:t>What a complete proposal includes, and how it relates to government review</a:t>
            </a:r>
            <a:endParaRPr lang="en-US" sz="1250" dirty="0"/>
          </a:p>
        </p:txBody>
      </p:sp>
      <p:sp>
        <p:nvSpPr>
          <p:cNvPr id="5" name="Shape 3"/>
          <p:cNvSpPr/>
          <p:nvPr/>
        </p:nvSpPr>
        <p:spPr>
          <a:xfrm>
            <a:off x="502920" y="1874520"/>
            <a:ext cx="10607040" cy="777240"/>
          </a:xfrm>
          <a:prstGeom prst="rect">
            <a:avLst/>
          </a:prstGeom>
          <a:solidFill>
            <a:srgbClr val="15331F"/>
          </a:solidFill>
          <a:ln/>
        </p:spPr>
        <p:txBody>
          <a:bodyPr/>
          <a:lstStyle/>
          <a:p>
            <a:endParaRPr lang="en-CA"/>
          </a:p>
        </p:txBody>
      </p:sp>
      <p:sp>
        <p:nvSpPr>
          <p:cNvPr id="6" name="Text 4"/>
          <p:cNvSpPr/>
          <p:nvPr/>
        </p:nvSpPr>
        <p:spPr>
          <a:xfrm>
            <a:off x="777240" y="1874520"/>
            <a:ext cx="10058400" cy="777240"/>
          </a:xfrm>
          <a:prstGeom prst="rect">
            <a:avLst/>
          </a:prstGeom>
          <a:noFill/>
          <a:ln/>
        </p:spPr>
        <p:txBody>
          <a:bodyPr wrap="square" lIns="0" tIns="0" rIns="0" bIns="0" rtlCol="0" anchor="ctr"/>
          <a:lstStyle/>
          <a:p>
            <a:pPr marL="0" indent="0">
              <a:buNone/>
            </a:pPr>
            <a:r>
              <a:rPr lang="en-US" sz="1400" b="1" dirty="0">
                <a:solidFill>
                  <a:srgbClr val="FFFFFF"/>
                </a:solidFill>
                <a:latin typeface="Cambria" pitchFamily="34" charset="0"/>
                <a:ea typeface="Cambria" pitchFamily="34" charset="-122"/>
                <a:cs typeface="Cambria" pitchFamily="34" charset="-120"/>
              </a:rPr>
              <a:t>FNNND Consent &amp; Support formally given — the Proponent may proceed under agreed terms.</a:t>
            </a:r>
            <a:endParaRPr lang="en-US" sz="1400" dirty="0"/>
          </a:p>
        </p:txBody>
      </p:sp>
      <p:sp>
        <p:nvSpPr>
          <p:cNvPr id="7" name="Text 5"/>
          <p:cNvSpPr/>
          <p:nvPr/>
        </p:nvSpPr>
        <p:spPr>
          <a:xfrm>
            <a:off x="502920" y="2880360"/>
            <a:ext cx="5486400" cy="274320"/>
          </a:xfrm>
          <a:prstGeom prst="rect">
            <a:avLst/>
          </a:prstGeom>
          <a:noFill/>
          <a:ln/>
        </p:spPr>
        <p:txBody>
          <a:bodyPr wrap="square" lIns="0" tIns="0" rIns="0" bIns="0" rtlCol="0" anchor="ctr"/>
          <a:lstStyle/>
          <a:p>
            <a:pPr marL="0" indent="0">
              <a:buNone/>
            </a:pPr>
            <a:r>
              <a:rPr lang="en-US" sz="1150" b="1" kern="0" spc="100" dirty="0">
                <a:solidFill>
                  <a:srgbClr val="2B6E8F"/>
                </a:solidFill>
                <a:latin typeface="Calibri" pitchFamily="34" charset="0"/>
                <a:ea typeface="Calibri" pitchFamily="34" charset="-122"/>
                <a:cs typeface="Calibri" pitchFamily="34" charset="-120"/>
              </a:rPr>
              <a:t>WHAT A PROPONENT MUST SUBMIT</a:t>
            </a:r>
            <a:endParaRPr lang="en-US" sz="1150" dirty="0"/>
          </a:p>
        </p:txBody>
      </p:sp>
      <p:sp>
        <p:nvSpPr>
          <p:cNvPr id="8" name="Text 6"/>
          <p:cNvSpPr/>
          <p:nvPr/>
        </p:nvSpPr>
        <p:spPr>
          <a:xfrm>
            <a:off x="502920" y="3200400"/>
            <a:ext cx="5852160" cy="3108960"/>
          </a:xfrm>
          <a:prstGeom prst="rect">
            <a:avLst/>
          </a:prstGeom>
          <a:noFill/>
          <a:ln/>
        </p:spPr>
        <p:txBody>
          <a:bodyPr wrap="square" lIns="0" tIns="0" rIns="0" bIns="0" rtlCol="0" anchor="ctr"/>
          <a:lstStyle/>
          <a:p>
            <a:pPr marL="342900" indent="-342900">
              <a:lnSpc>
                <a:spcPct val="115000"/>
              </a:lnSpc>
              <a:spcAft>
                <a:spcPts val="700"/>
              </a:spcAft>
              <a:buSzPct val="100000"/>
              <a:buChar char="–"/>
            </a:pPr>
            <a:r>
              <a:rPr lang="en-US" sz="1100" dirty="0">
                <a:solidFill>
                  <a:srgbClr val="221F18"/>
                </a:solidFill>
                <a:latin typeface="Calibri" pitchFamily="34" charset="0"/>
                <a:ea typeface="Calibri" pitchFamily="34" charset="-122"/>
                <a:cs typeface="Calibri" pitchFamily="34" charset="-120"/>
              </a:rPr>
              <a:t>Activity type, waste plan, camp size and equipment</a:t>
            </a:r>
            <a:endParaRPr lang="en-US" sz="1100" dirty="0"/>
          </a:p>
          <a:p>
            <a:pPr marL="342900" indent="-342900">
              <a:lnSpc>
                <a:spcPct val="115000"/>
              </a:lnSpc>
              <a:spcAft>
                <a:spcPts val="700"/>
              </a:spcAft>
              <a:buSzPct val="100000"/>
              <a:buChar char="–"/>
            </a:pPr>
            <a:r>
              <a:rPr lang="en-US" sz="1100" dirty="0">
                <a:solidFill>
                  <a:srgbClr val="221F18"/>
                </a:solidFill>
                <a:latin typeface="Calibri" pitchFamily="34" charset="0"/>
                <a:ea typeface="Calibri" pitchFamily="34" charset="-122"/>
                <a:cs typeface="Calibri" pitchFamily="34" charset="-120"/>
              </a:rPr>
              <a:t>Scaled maps and spatial files of claims, infrastructure and sensitive sites</a:t>
            </a:r>
            <a:endParaRPr lang="en-US" sz="1100" dirty="0"/>
          </a:p>
          <a:p>
            <a:pPr marL="342900" indent="-342900">
              <a:lnSpc>
                <a:spcPct val="115000"/>
              </a:lnSpc>
              <a:spcAft>
                <a:spcPts val="700"/>
              </a:spcAft>
              <a:buSzPct val="100000"/>
              <a:buChar char="–"/>
            </a:pPr>
            <a:r>
              <a:rPr lang="en-US" sz="1100" dirty="0">
                <a:solidFill>
                  <a:srgbClr val="221F18"/>
                </a:solidFill>
                <a:latin typeface="Calibri" pitchFamily="34" charset="0"/>
                <a:ea typeface="Calibri" pitchFamily="34" charset="-122"/>
                <a:cs typeface="Calibri" pitchFamily="34" charset="-120"/>
              </a:rPr>
              <a:t>Existing baseline studies — water, wildlife, heritage, terrain</a:t>
            </a:r>
            <a:endParaRPr lang="en-US" sz="1100" dirty="0"/>
          </a:p>
          <a:p>
            <a:pPr marL="342900" indent="-342900">
              <a:lnSpc>
                <a:spcPct val="115000"/>
              </a:lnSpc>
              <a:spcAft>
                <a:spcPts val="700"/>
              </a:spcAft>
              <a:buSzPct val="100000"/>
              <a:buChar char="–"/>
            </a:pPr>
            <a:r>
              <a:rPr lang="en-US" sz="1100" dirty="0">
                <a:solidFill>
                  <a:srgbClr val="221F18"/>
                </a:solidFill>
                <a:latin typeface="Calibri" pitchFamily="34" charset="0"/>
                <a:ea typeface="Calibri" pitchFamily="34" charset="-122"/>
                <a:cs typeface="Calibri" pitchFamily="34" charset="-120"/>
              </a:rPr>
              <a:t>Access mode, frequency, crew size and duration</a:t>
            </a:r>
            <a:endParaRPr lang="en-US" sz="1100" dirty="0"/>
          </a:p>
          <a:p>
            <a:pPr marL="342900" indent="-342900">
              <a:lnSpc>
                <a:spcPct val="115000"/>
              </a:lnSpc>
              <a:spcAft>
                <a:spcPts val="700"/>
              </a:spcAft>
              <a:buSzPct val="100000"/>
              <a:buChar char="–"/>
            </a:pPr>
            <a:r>
              <a:rPr lang="en-US" sz="1100" dirty="0">
                <a:solidFill>
                  <a:srgbClr val="221F18"/>
                </a:solidFill>
                <a:latin typeface="Calibri" pitchFamily="34" charset="0"/>
                <a:ea typeface="Calibri" pitchFamily="34" charset="-122"/>
                <a:cs typeface="Calibri" pitchFamily="34" charset="-120"/>
              </a:rPr>
              <a:t>Anticipated environmental, socio-cultural and cumulative impacts</a:t>
            </a:r>
            <a:endParaRPr lang="en-US" sz="1100" dirty="0"/>
          </a:p>
          <a:p>
            <a:pPr marL="342900" indent="-342900">
              <a:lnSpc>
                <a:spcPct val="115000"/>
              </a:lnSpc>
              <a:spcAft>
                <a:spcPts val="700"/>
              </a:spcAft>
              <a:buSzPct val="100000"/>
              <a:buChar char="–"/>
            </a:pPr>
            <a:r>
              <a:rPr lang="en-US" sz="1100" dirty="0">
                <a:solidFill>
                  <a:srgbClr val="221F18"/>
                </a:solidFill>
                <a:latin typeface="Calibri" pitchFamily="34" charset="0"/>
                <a:ea typeface="Calibri" pitchFamily="34" charset="-122"/>
                <a:cs typeface="Calibri" pitchFamily="34" charset="-120"/>
              </a:rPr>
              <a:t>Proposed ownership, revenue sharing, jobs and FNNND business contracting</a:t>
            </a:r>
            <a:endParaRPr lang="en-US" sz="1100" dirty="0"/>
          </a:p>
          <a:p>
            <a:pPr marL="342900" indent="-342900">
              <a:lnSpc>
                <a:spcPct val="115000"/>
              </a:lnSpc>
              <a:spcAft>
                <a:spcPts val="700"/>
              </a:spcAft>
              <a:buSzPct val="100000"/>
              <a:buChar char="–"/>
            </a:pPr>
            <a:r>
              <a:rPr lang="en-US" sz="1100" dirty="0">
                <a:solidFill>
                  <a:srgbClr val="221F18"/>
                </a:solidFill>
                <a:latin typeface="Calibri" pitchFamily="34" charset="0"/>
                <a:ea typeface="Calibri" pitchFamily="34" charset="-122"/>
                <a:cs typeface="Calibri" pitchFamily="34" charset="-120"/>
              </a:rPr>
              <a:t>Closure, Reclamation and Restoration plan with timelines and budget</a:t>
            </a:r>
            <a:endParaRPr lang="en-US" sz="1100" dirty="0"/>
          </a:p>
          <a:p>
            <a:pPr marL="342900" indent="-342900">
              <a:lnSpc>
                <a:spcPct val="115000"/>
              </a:lnSpc>
              <a:spcAft>
                <a:spcPts val="700"/>
              </a:spcAft>
              <a:buSzPct val="100000"/>
              <a:buChar char="–"/>
            </a:pPr>
            <a:r>
              <a:rPr lang="en-US" sz="1100" dirty="0">
                <a:solidFill>
                  <a:srgbClr val="221F18"/>
                </a:solidFill>
                <a:latin typeface="Calibri" pitchFamily="34" charset="0"/>
                <a:ea typeface="Calibri" pitchFamily="34" charset="-122"/>
                <a:cs typeface="Calibri" pitchFamily="34" charset="-120"/>
              </a:rPr>
              <a:t>Track record working with Indigenous communities and northern climates</a:t>
            </a:r>
            <a:endParaRPr lang="en-US" sz="1100" dirty="0"/>
          </a:p>
        </p:txBody>
      </p:sp>
      <p:sp>
        <p:nvSpPr>
          <p:cNvPr id="9" name="Shape 7"/>
          <p:cNvSpPr/>
          <p:nvPr/>
        </p:nvSpPr>
        <p:spPr>
          <a:xfrm>
            <a:off x="7040880" y="2880360"/>
            <a:ext cx="4526280" cy="2743200"/>
          </a:xfrm>
          <a:prstGeom prst="rect">
            <a:avLst/>
          </a:prstGeom>
          <a:solidFill>
            <a:srgbClr val="2B6E8F"/>
          </a:solidFill>
          <a:ln/>
          <a:effectLst>
            <a:outerShdw blurRad="127000" dist="38100" dir="2700000" algn="bl" rotWithShape="0">
              <a:srgbClr val="000000">
                <a:alpha val="12000"/>
              </a:srgbClr>
            </a:outerShdw>
          </a:effectLst>
        </p:spPr>
        <p:txBody>
          <a:bodyPr/>
          <a:lstStyle/>
          <a:p>
            <a:endParaRPr lang="en-CA"/>
          </a:p>
        </p:txBody>
      </p:sp>
      <p:sp>
        <p:nvSpPr>
          <p:cNvPr id="10" name="Text 8"/>
          <p:cNvSpPr/>
          <p:nvPr/>
        </p:nvSpPr>
        <p:spPr>
          <a:xfrm>
            <a:off x="7269480" y="3063240"/>
            <a:ext cx="4114800" cy="274320"/>
          </a:xfrm>
          <a:prstGeom prst="rect">
            <a:avLst/>
          </a:prstGeom>
          <a:noFill/>
          <a:ln/>
        </p:spPr>
        <p:txBody>
          <a:bodyPr wrap="square" lIns="0" tIns="0" rIns="0" bIns="0" rtlCol="0" anchor="ctr"/>
          <a:lstStyle/>
          <a:p>
            <a:pPr marL="0" indent="0">
              <a:buNone/>
            </a:pPr>
            <a:r>
              <a:rPr lang="en-US" sz="1100" b="1" kern="0" spc="100" dirty="0">
                <a:solidFill>
                  <a:srgbClr val="FFFFFF"/>
                </a:solidFill>
                <a:latin typeface="Calibri" pitchFamily="34" charset="0"/>
                <a:ea typeface="Calibri" pitchFamily="34" charset="-122"/>
                <a:cs typeface="Calibri" pitchFamily="34" charset="-120"/>
              </a:rPr>
              <a:t>BEFORE YESAB OR REGULATORS</a:t>
            </a:r>
            <a:endParaRPr lang="en-US" sz="1100" dirty="0"/>
          </a:p>
        </p:txBody>
      </p:sp>
      <p:sp>
        <p:nvSpPr>
          <p:cNvPr id="11" name="Text 9"/>
          <p:cNvSpPr/>
          <p:nvPr/>
        </p:nvSpPr>
        <p:spPr>
          <a:xfrm>
            <a:off x="7269480" y="3429000"/>
            <a:ext cx="4114800" cy="1051560"/>
          </a:xfrm>
          <a:prstGeom prst="rect">
            <a:avLst/>
          </a:prstGeom>
          <a:noFill/>
          <a:ln/>
        </p:spPr>
        <p:txBody>
          <a:bodyPr wrap="square" lIns="0" tIns="0" rIns="0" bIns="0" rtlCol="0" anchor="ctr"/>
          <a:lstStyle/>
          <a:p>
            <a:pPr marL="0" indent="0">
              <a:lnSpc>
                <a:spcPct val="130000"/>
              </a:lnSpc>
              <a:buNone/>
            </a:pPr>
            <a:r>
              <a:rPr lang="en-US" sz="1100" dirty="0">
                <a:solidFill>
                  <a:srgbClr val="E2EEF2"/>
                </a:solidFill>
                <a:latin typeface="Calibri" pitchFamily="34" charset="0"/>
                <a:ea typeface="Calibri" pitchFamily="34" charset="-122"/>
                <a:cs typeface="Calibri" pitchFamily="34" charset="-120"/>
              </a:rPr>
              <a:t>FNNND expects Proponents to obtain its Consent and Support before submitting applications to the Yukon Environment and Socio-economic Assessment Board, the Crown, or any regulator.</a:t>
            </a:r>
            <a:endParaRPr lang="en-US" sz="1100" dirty="0"/>
          </a:p>
        </p:txBody>
      </p:sp>
      <p:sp>
        <p:nvSpPr>
          <p:cNvPr id="12" name="Text 10"/>
          <p:cNvSpPr/>
          <p:nvPr/>
        </p:nvSpPr>
        <p:spPr>
          <a:xfrm>
            <a:off x="7269480" y="4526280"/>
            <a:ext cx="4114800" cy="914400"/>
          </a:xfrm>
          <a:prstGeom prst="rect">
            <a:avLst/>
          </a:prstGeom>
          <a:noFill/>
          <a:ln/>
        </p:spPr>
        <p:txBody>
          <a:bodyPr wrap="square" lIns="0" tIns="0" rIns="0" bIns="0" rtlCol="0" anchor="ctr"/>
          <a:lstStyle/>
          <a:p>
            <a:pPr marL="0" indent="0">
              <a:lnSpc>
                <a:spcPct val="130000"/>
              </a:lnSpc>
              <a:buNone/>
            </a:pPr>
            <a:r>
              <a:rPr lang="en-US" sz="1100" dirty="0">
                <a:solidFill>
                  <a:srgbClr val="E2EEF2"/>
                </a:solidFill>
                <a:latin typeface="Calibri" pitchFamily="34" charset="0"/>
                <a:ea typeface="Calibri" pitchFamily="34" charset="-122"/>
                <a:cs typeface="Calibri" pitchFamily="34" charset="-120"/>
              </a:rPr>
              <a:t>FNNND independently decides the nature and scope of its own participation in any assessment or regulatory proceeding, regardless of its Determination.</a:t>
            </a:r>
            <a:endParaRPr lang="en-US" sz="1100" dirty="0"/>
          </a:p>
        </p:txBody>
      </p:sp>
      <p:sp>
        <p:nvSpPr>
          <p:cNvPr id="13" name="Text 11"/>
          <p:cNvSpPr/>
          <p:nvPr/>
        </p:nvSpPr>
        <p:spPr>
          <a:xfrm>
            <a:off x="502920" y="6473952"/>
            <a:ext cx="11185855" cy="274320"/>
          </a:xfrm>
          <a:prstGeom prst="rect">
            <a:avLst/>
          </a:prstGeom>
          <a:noFill/>
          <a:ln/>
        </p:spPr>
        <p:txBody>
          <a:bodyPr wrap="square" lIns="0" tIns="0" rIns="0" bIns="0" rtlCol="0" anchor="ctr"/>
          <a:lstStyle/>
          <a:p>
            <a:pPr marL="0" indent="0" algn="l">
              <a:buNone/>
            </a:pPr>
            <a:r>
              <a:rPr lang="en-US" sz="900" dirty="0">
                <a:solidFill>
                  <a:srgbClr val="53503F"/>
                </a:solidFill>
                <a:latin typeface="Calibri" pitchFamily="34" charset="0"/>
                <a:ea typeface="Calibri" pitchFamily="34" charset="-122"/>
                <a:cs typeface="Calibri" pitchFamily="34" charset="-120"/>
              </a:rPr>
              <a:t>Page 9</a:t>
            </a:r>
            <a:endParaRPr lang="en-US" sz="900" dirty="0"/>
          </a:p>
        </p:txBody>
      </p:sp>
      <p:sp>
        <p:nvSpPr>
          <p:cNvPr id="14" name="Text 12"/>
          <p:cNvSpPr/>
          <p:nvPr/>
        </p:nvSpPr>
        <p:spPr>
          <a:xfrm>
            <a:off x="502920" y="6473952"/>
            <a:ext cx="11185855" cy="274320"/>
          </a:xfrm>
          <a:prstGeom prst="rect">
            <a:avLst/>
          </a:prstGeom>
          <a:noFill/>
          <a:ln/>
        </p:spPr>
        <p:txBody>
          <a:bodyPr wrap="square" lIns="0" tIns="0" rIns="0" bIns="0" rtlCol="0" anchor="ctr"/>
          <a:lstStyle/>
          <a:p>
            <a:pPr marL="0" indent="0" algn="r">
              <a:buNone/>
            </a:pPr>
            <a:r>
              <a:rPr lang="en-US" sz="900" dirty="0">
                <a:solidFill>
                  <a:srgbClr val="53503F"/>
                </a:solidFill>
                <a:latin typeface="Calibri" pitchFamily="34" charset="0"/>
                <a:ea typeface="Calibri" pitchFamily="34" charset="-122"/>
                <a:cs typeface="Calibri" pitchFamily="34" charset="-120"/>
              </a:rPr>
              <a:t>FNNND Mining Policy · June 24, 2024</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1910</Words>
  <Application>Microsoft Office PowerPoint</Application>
  <PresentationFormat>Widescreen</PresentationFormat>
  <Paragraphs>235</Paragraphs>
  <Slides>12</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FNNND Mining Policy — Summary</dc:title>
  <dc:subject>PptxGenJS Presentation</dc:subject>
  <dc:creator>First Nation of Na-Cho Nyäk Dun</dc:creator>
  <cp:lastModifiedBy>Lauren Baranik</cp:lastModifiedBy>
  <cp:revision>1</cp:revision>
  <dcterms:created xsi:type="dcterms:W3CDTF">2026-06-30T18:43:13Z</dcterms:created>
  <dcterms:modified xsi:type="dcterms:W3CDTF">2026-07-02T22:22:08Z</dcterms:modified>
</cp:coreProperties>
</file>